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89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95" r:id="rId23"/>
    <p:sldId id="276" r:id="rId24"/>
    <p:sldId id="277" r:id="rId25"/>
    <p:sldId id="290" r:id="rId26"/>
    <p:sldId id="278" r:id="rId27"/>
    <p:sldId id="279" r:id="rId28"/>
    <p:sldId id="280" r:id="rId29"/>
    <p:sldId id="281" r:id="rId30"/>
    <p:sldId id="282" r:id="rId31"/>
    <p:sldId id="284" r:id="rId32"/>
    <p:sldId id="285" r:id="rId33"/>
    <p:sldId id="286" r:id="rId34"/>
    <p:sldId id="288" r:id="rId35"/>
    <p:sldId id="287" r:id="rId36"/>
    <p:sldId id="283" r:id="rId37"/>
    <p:sldId id="291" r:id="rId38"/>
    <p:sldId id="292" r:id="rId39"/>
    <p:sldId id="293" r:id="rId40"/>
    <p:sldId id="294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ULAŞIM TEKNOLOJİLERİ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09120"/>
            <a:ext cx="3750322" cy="197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13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tr-TR" dirty="0" smtClean="0"/>
              <a:t>YAKIT TASARRUFU NELERİ ETKİLER?</a:t>
            </a:r>
            <a:endParaRPr lang="tr-TR" dirty="0"/>
          </a:p>
        </p:txBody>
      </p:sp>
      <p:pic>
        <p:nvPicPr>
          <p:cNvPr id="2050" name="Picture 2" descr="C:\Users\Rıza\AppData\Local\Microsoft\Windows\INetCache\IE\1TA2NA54\echo-1966021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4221153" cy="206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Rıza\AppData\Local\Microsoft\Windows\INetCache\IE\JTACUFOJ\question-mark-40876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0"/>
            <a:ext cx="761008" cy="11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49491"/>
          </a:xfrm>
        </p:spPr>
        <p:txBody>
          <a:bodyPr/>
          <a:lstStyle/>
          <a:p>
            <a:pPr algn="ctr"/>
            <a:r>
              <a:rPr lang="tr-TR" b="1" dirty="0" smtClean="0"/>
              <a:t>Maliyeti</a:t>
            </a:r>
            <a:r>
              <a:rPr lang="tr-TR" dirty="0" smtClean="0"/>
              <a:t> etkiler.</a:t>
            </a:r>
          </a:p>
          <a:p>
            <a:pPr algn="ctr"/>
            <a:r>
              <a:rPr lang="tr-TR" dirty="0" smtClean="0"/>
              <a:t>Aracın </a:t>
            </a:r>
            <a:r>
              <a:rPr lang="tr-TR" b="1" dirty="0" smtClean="0"/>
              <a:t>boyutunu</a:t>
            </a:r>
            <a:r>
              <a:rPr lang="tr-TR" dirty="0" smtClean="0"/>
              <a:t> etkiler</a:t>
            </a:r>
          </a:p>
          <a:p>
            <a:pPr algn="ctr"/>
            <a:r>
              <a:rPr lang="tr-TR" dirty="0" smtClean="0"/>
              <a:t>Aracın </a:t>
            </a:r>
            <a:r>
              <a:rPr lang="tr-TR" b="1" dirty="0" smtClean="0"/>
              <a:t>taşıyabileceği yükü </a:t>
            </a:r>
            <a:r>
              <a:rPr lang="tr-TR" dirty="0" smtClean="0"/>
              <a:t>etkiler.</a:t>
            </a:r>
          </a:p>
          <a:p>
            <a:pPr algn="ctr"/>
            <a:r>
              <a:rPr lang="tr-TR" dirty="0" smtClean="0"/>
              <a:t>Aracın </a:t>
            </a:r>
            <a:r>
              <a:rPr lang="tr-TR" b="1" dirty="0" smtClean="0"/>
              <a:t>çalışacağı koşulları </a:t>
            </a:r>
            <a:r>
              <a:rPr lang="tr-TR" dirty="0" smtClean="0"/>
              <a:t>etkiler</a:t>
            </a:r>
          </a:p>
          <a:p>
            <a:pPr algn="ctr"/>
            <a:r>
              <a:rPr lang="tr-TR" dirty="0" smtClean="0"/>
              <a:t>Aracın </a:t>
            </a:r>
            <a:r>
              <a:rPr lang="tr-TR" b="1" dirty="0" smtClean="0"/>
              <a:t>gücünü ve hızını </a:t>
            </a:r>
            <a:r>
              <a:rPr lang="tr-TR" dirty="0" smtClean="0"/>
              <a:t>etkiler.</a:t>
            </a:r>
          </a:p>
          <a:p>
            <a:pPr algn="ctr"/>
            <a:r>
              <a:rPr lang="tr-TR" dirty="0" smtClean="0"/>
              <a:t>Aracın </a:t>
            </a:r>
            <a:r>
              <a:rPr lang="tr-TR" b="1" dirty="0" smtClean="0"/>
              <a:t>tasarımını</a:t>
            </a:r>
            <a:r>
              <a:rPr lang="tr-TR" dirty="0" smtClean="0"/>
              <a:t> etkiler.</a:t>
            </a:r>
          </a:p>
          <a:p>
            <a:pPr algn="ctr"/>
            <a:r>
              <a:rPr lang="tr-TR" dirty="0" smtClean="0"/>
              <a:t>Aracın </a:t>
            </a:r>
            <a:r>
              <a:rPr lang="tr-TR" b="1" dirty="0" smtClean="0"/>
              <a:t>motor ömrünü </a:t>
            </a:r>
            <a:r>
              <a:rPr lang="tr-TR" dirty="0" smtClean="0"/>
              <a:t>etkiler.</a:t>
            </a:r>
          </a:p>
          <a:p>
            <a:pPr algn="ctr"/>
            <a:r>
              <a:rPr lang="tr-TR" b="1" dirty="0" smtClean="0"/>
              <a:t>Kat edilen mesafeyi </a:t>
            </a:r>
            <a:r>
              <a:rPr lang="tr-TR" dirty="0" smtClean="0"/>
              <a:t>etkiler.</a:t>
            </a:r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26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252536" y="548680"/>
            <a:ext cx="10235480" cy="1143000"/>
          </a:xfrm>
        </p:spPr>
        <p:txBody>
          <a:bodyPr>
            <a:noAutofit/>
          </a:bodyPr>
          <a:lstStyle/>
          <a:p>
            <a:r>
              <a:rPr lang="tr-TR" sz="3200" dirty="0" smtClean="0"/>
              <a:t>HANGİSİ DAHA ÇOK YAKIT TÜKETİR?</a:t>
            </a:r>
            <a:br>
              <a:rPr lang="tr-TR" sz="3200" dirty="0" smtClean="0"/>
            </a:br>
            <a:r>
              <a:rPr lang="tr-TR" sz="3200" dirty="0" smtClean="0"/>
              <a:t>HANGİSİ DAHA UZUN MESAFE GİDEBİLİR?</a:t>
            </a:r>
            <a:br>
              <a:rPr lang="tr-TR" sz="3200" dirty="0" smtClean="0"/>
            </a:br>
            <a:r>
              <a:rPr lang="tr-TR" sz="3200" dirty="0" smtClean="0"/>
              <a:t>HANGİSİ DAHA HIZLIDIR?</a:t>
            </a:r>
            <a:endParaRPr lang="tr-TR" sz="3200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92" y="3061162"/>
            <a:ext cx="2818015" cy="1878676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5093346" cy="275550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411760" y="5589240"/>
            <a:ext cx="6744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tr-TR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948264" y="5589239"/>
            <a:ext cx="6744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tr-TR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4" descr="C:\Users\Rıza\AppData\Local\Microsoft\Windows\INetCache\IE\JTACUFOJ\question-mark-40876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0"/>
            <a:ext cx="761008" cy="11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SÜRTÜNME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9" y="1196752"/>
            <a:ext cx="8229600" cy="2452687"/>
          </a:xfrm>
        </p:spPr>
        <p:txBody>
          <a:bodyPr/>
          <a:lstStyle/>
          <a:p>
            <a:r>
              <a:rPr lang="tr-TR" dirty="0" smtClean="0"/>
              <a:t>Cisme; hareket yönünün tersi yönde uygulanan bir kuvvettir. </a:t>
            </a:r>
          </a:p>
          <a:p>
            <a:r>
              <a:rPr lang="tr-TR" dirty="0" smtClean="0"/>
              <a:t>Ulaşım araçlarında yol, hava ve su; araçlara sürtünme kuvveti uygular.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40059"/>
            <a:ext cx="3038475" cy="12477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30647"/>
            <a:ext cx="3362325" cy="13049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035572"/>
            <a:ext cx="57277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80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29704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SÜRTÜNME KUVVETİ NELERİ ETKİLER?</a:t>
            </a:r>
            <a:endParaRPr lang="tr-TR" dirty="0"/>
          </a:p>
        </p:txBody>
      </p:sp>
      <p:pic>
        <p:nvPicPr>
          <p:cNvPr id="3074" name="Picture 2" descr="C:\Users\Rıza\AppData\Local\Microsoft\Windows\INetCache\IE\JTACUFOJ\1200px-Marruskadur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4984"/>
            <a:ext cx="2862584" cy="22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Rıza\AppData\Local\Microsoft\Windows\INetCache\IE\JTACUFOJ\question-mark-40876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0"/>
            <a:ext cx="761008" cy="11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70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/>
            <a:r>
              <a:rPr lang="tr-TR" dirty="0" smtClean="0"/>
              <a:t>Hızını</a:t>
            </a:r>
          </a:p>
          <a:p>
            <a:pPr algn="ctr"/>
            <a:r>
              <a:rPr lang="tr-TR" dirty="0" smtClean="0"/>
              <a:t>Gücünü</a:t>
            </a:r>
          </a:p>
          <a:p>
            <a:pPr algn="ctr"/>
            <a:r>
              <a:rPr lang="tr-TR" dirty="0" smtClean="0"/>
              <a:t>Tükettiği yakıtın miktarını </a:t>
            </a:r>
          </a:p>
          <a:p>
            <a:pPr algn="ctr"/>
            <a:r>
              <a:rPr lang="tr-TR" dirty="0" smtClean="0"/>
              <a:t>Kullandığı motorun ömrünü </a:t>
            </a:r>
          </a:p>
          <a:p>
            <a:pPr algn="ctr"/>
            <a:r>
              <a:rPr lang="tr-TR" dirty="0" smtClean="0"/>
              <a:t>Aracın kontrolünü </a:t>
            </a:r>
          </a:p>
          <a:p>
            <a:pPr algn="ctr"/>
            <a:r>
              <a:rPr lang="tr-TR" dirty="0" smtClean="0"/>
              <a:t>Manevra kabiliyetini</a:t>
            </a:r>
          </a:p>
          <a:p>
            <a:pPr algn="ctr"/>
            <a:r>
              <a:rPr lang="tr-TR" dirty="0" smtClean="0"/>
              <a:t>…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009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AERODİNAMİK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Hareket halindeki araçların, </a:t>
            </a:r>
            <a:r>
              <a:rPr lang="tr-TR" b="1" dirty="0" smtClean="0"/>
              <a:t>hava tarafından maruz kaldığı </a:t>
            </a:r>
            <a:r>
              <a:rPr lang="tr-TR" dirty="0" smtClean="0"/>
              <a:t>kuvvete denir.</a:t>
            </a:r>
          </a:p>
          <a:p>
            <a:r>
              <a:rPr lang="tr-TR" dirty="0" smtClean="0"/>
              <a:t>Kara, hava ve demiryolu araçları; sürtünme kuvvetinin yanında havanın sürtünmesine maruz kalırlar.</a:t>
            </a:r>
          </a:p>
          <a:p>
            <a:r>
              <a:rPr lang="tr-TR" dirty="0" smtClean="0"/>
              <a:t>Su araçları ise; hem havanın hem de suyun uyguladığı kuvvete maruz kalır. (Hidrodinamik)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2492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 smtClean="0"/>
              <a:t>AERODİNAMİK VİDEOSUNU AÇINIZ</a:t>
            </a:r>
            <a:endParaRPr lang="tr-TR" dirty="0"/>
          </a:p>
        </p:txBody>
      </p:sp>
      <p:pic>
        <p:nvPicPr>
          <p:cNvPr id="4098" name="Picture 2" descr="C:\Users\Rıza\AppData\Local\Microsoft\Windows\INetCache\IE\JTACUFOJ\video-1613995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2492896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41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/>
          <a:lstStyle/>
          <a:p>
            <a:r>
              <a:rPr lang="tr-TR" dirty="0" smtClean="0"/>
              <a:t>AERODİNAMİK NELERİ ETKİLER?</a:t>
            </a:r>
            <a:endParaRPr lang="tr-TR" dirty="0"/>
          </a:p>
        </p:txBody>
      </p:sp>
      <p:pic>
        <p:nvPicPr>
          <p:cNvPr id="5122" name="Picture 2" descr="C:\Users\Rıza\AppData\Local\Microsoft\Windows\INetCache\IE\4N9881LP\300px-Kanat_profili_ve_etki_eden_kuvvetle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84" y="3035186"/>
            <a:ext cx="4850544" cy="213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ıza\AppData\Local\Microsoft\Windows\INetCache\IE\JTACUFOJ\1200px-Aerodynamism_tes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9" y="2996952"/>
            <a:ext cx="3270977" cy="217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ıza\AppData\Local\Microsoft\Windows\INetCache\IE\JTACUFOJ\question-mark-40876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0"/>
            <a:ext cx="761008" cy="11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949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Aracın;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80520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Ş</a:t>
            </a:r>
            <a:r>
              <a:rPr lang="tr-TR" dirty="0" smtClean="0"/>
              <a:t>eklini</a:t>
            </a:r>
          </a:p>
          <a:p>
            <a:pPr algn="ctr"/>
            <a:r>
              <a:rPr lang="tr-TR" dirty="0" smtClean="0"/>
              <a:t>Detaylarını</a:t>
            </a:r>
          </a:p>
          <a:p>
            <a:pPr algn="ctr"/>
            <a:r>
              <a:rPr lang="tr-TR" dirty="0" smtClean="0"/>
              <a:t>Hızını ve hızlanmasını</a:t>
            </a:r>
          </a:p>
          <a:p>
            <a:pPr algn="ctr"/>
            <a:r>
              <a:rPr lang="tr-TR" dirty="0" smtClean="0"/>
              <a:t>Yakıt tüketimini</a:t>
            </a:r>
          </a:p>
          <a:p>
            <a:pPr algn="ctr"/>
            <a:r>
              <a:rPr lang="tr-TR" dirty="0" smtClean="0"/>
              <a:t>Motorunun ömrünü</a:t>
            </a:r>
          </a:p>
          <a:p>
            <a:pPr algn="ctr"/>
            <a:r>
              <a:rPr lang="tr-TR" dirty="0" smtClean="0"/>
              <a:t>Kaplamasının ömrünü</a:t>
            </a:r>
          </a:p>
          <a:p>
            <a:pPr algn="ctr"/>
            <a:r>
              <a:rPr lang="tr-TR" dirty="0" smtClean="0"/>
              <a:t>Manevra kabiliyetini</a:t>
            </a:r>
          </a:p>
          <a:p>
            <a:pPr algn="ctr"/>
            <a:r>
              <a:rPr lang="tr-TR" dirty="0" smtClean="0"/>
              <a:t>Güvenliğini</a:t>
            </a:r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693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Ulaşım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>
            <a:normAutofit/>
          </a:bodyPr>
          <a:lstStyle/>
          <a:p>
            <a:r>
              <a:rPr lang="tr-TR" dirty="0" smtClean="0"/>
              <a:t>Bir nesnenin </a:t>
            </a:r>
            <a:r>
              <a:rPr lang="tr-TR" dirty="0"/>
              <a:t>veya kişinin bulunduğu yerden farklı bir yere aktarılmasıdır.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395536" y="28529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Ulaştırma Nedir?</a:t>
            </a:r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28863" y="4005274"/>
            <a:ext cx="8229600" cy="1396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Her </a:t>
            </a:r>
            <a:r>
              <a:rPr lang="tr-TR" dirty="0"/>
              <a:t>türlü ürün veya hizmetin; </a:t>
            </a:r>
            <a:r>
              <a:rPr lang="tr-TR" dirty="0" smtClean="0"/>
              <a:t>çeşitli</a:t>
            </a:r>
            <a:r>
              <a:rPr lang="tr-TR" b="1" dirty="0" smtClean="0"/>
              <a:t> ulaşım araçları </a:t>
            </a:r>
            <a:r>
              <a:rPr lang="tr-TR" dirty="0" smtClean="0"/>
              <a:t>yardımıyla bir yerden başka bir yere taşınması işidir.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4165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Konfor ve Ergonomi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Araçların tasarımları; </a:t>
            </a:r>
            <a:br>
              <a:rPr lang="tr-TR" dirty="0" smtClean="0"/>
            </a:br>
            <a:r>
              <a:rPr lang="tr-TR" dirty="0" smtClean="0"/>
              <a:t>sürücü veya yolcunun yol boyunca </a:t>
            </a:r>
            <a:br>
              <a:rPr lang="tr-TR" dirty="0" smtClean="0"/>
            </a:br>
            <a:r>
              <a:rPr lang="tr-TR" dirty="0" smtClean="0"/>
              <a:t>rahatlığına, ihtiyaçlarına, kullanıcı ölçü ve davranışlarına </a:t>
            </a:r>
            <a:br>
              <a:rPr lang="tr-TR" dirty="0" smtClean="0"/>
            </a:br>
            <a:r>
              <a:rPr lang="tr-TR" dirty="0" smtClean="0"/>
              <a:t>uygun olması beklenir. </a:t>
            </a:r>
          </a:p>
        </p:txBody>
      </p:sp>
    </p:spTree>
    <p:extLst>
      <p:ext uri="{BB962C8B-B14F-4D97-AF65-F5344CB8AC3E}">
        <p14:creationId xmlns:p14="http://schemas.microsoft.com/office/powerpoint/2010/main" val="221021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49348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KONFOR VE ERGONOMİ NELERİ ETKİLER?</a:t>
            </a:r>
            <a:endParaRPr lang="tr-TR" dirty="0"/>
          </a:p>
        </p:txBody>
      </p:sp>
      <p:pic>
        <p:nvPicPr>
          <p:cNvPr id="4" name="Picture 8" descr="C:\Users\Rıza\AppData\Local\Microsoft\Windows\INetCache\IE\JTACUFOJ\question-mark-4087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95" y="19348"/>
            <a:ext cx="806146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73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/>
              <a:t>Aracın;</a:t>
            </a:r>
          </a:p>
          <a:p>
            <a:pPr algn="ctr"/>
            <a:r>
              <a:rPr lang="tr-TR" dirty="0"/>
              <a:t>Tercih edilmesini </a:t>
            </a:r>
          </a:p>
          <a:p>
            <a:pPr algn="ctr"/>
            <a:r>
              <a:rPr lang="tr-TR" dirty="0"/>
              <a:t>Satışlarını</a:t>
            </a:r>
          </a:p>
          <a:p>
            <a:pPr algn="ctr"/>
            <a:r>
              <a:rPr lang="tr-TR" dirty="0"/>
              <a:t>Tasarımını</a:t>
            </a:r>
          </a:p>
          <a:p>
            <a:pPr algn="ctr"/>
            <a:r>
              <a:rPr lang="tr-TR" dirty="0"/>
              <a:t>Diğer araçlarla olan rekabetini</a:t>
            </a:r>
          </a:p>
          <a:p>
            <a:pPr algn="ctr"/>
            <a:r>
              <a:rPr lang="tr-TR" dirty="0"/>
              <a:t>Sürüş ve yolculuk keyfini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9173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Maliyet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Ulaşıma araçları parça parça tasarlanır ve üretilir. Her bir parçanın maliyeti, toplam maliyete etki eder. </a:t>
            </a:r>
          </a:p>
          <a:p>
            <a:r>
              <a:rPr lang="tr-TR" dirty="0" smtClean="0"/>
              <a:t>Her bir parçanın üretim miktarı da parça fiyatını etkiler.</a:t>
            </a:r>
          </a:p>
          <a:p>
            <a:r>
              <a:rPr lang="tr-TR" dirty="0" smtClean="0"/>
              <a:t>Maliyet ve sunulan kalite arasında orantı olması beklenir.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8083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 smtClean="0"/>
              <a:t>100 tane üretilen bir araç ile </a:t>
            </a:r>
          </a:p>
          <a:p>
            <a:pPr algn="ctr"/>
            <a:r>
              <a:rPr lang="tr-TR" dirty="0" smtClean="0"/>
              <a:t>10.000.000 tane üretilen aracın fiyatı </a:t>
            </a:r>
          </a:p>
          <a:p>
            <a:pPr algn="ctr"/>
            <a:r>
              <a:rPr lang="tr-TR" dirty="0" smtClean="0"/>
              <a:t>aynı olur mu?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8" y="3877169"/>
            <a:ext cx="4572000" cy="221225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61048"/>
            <a:ext cx="3052575" cy="2228379"/>
          </a:xfrm>
          <a:prstGeom prst="rect">
            <a:avLst/>
          </a:prstGeom>
        </p:spPr>
      </p:pic>
      <p:pic>
        <p:nvPicPr>
          <p:cNvPr id="6" name="Picture 8" descr="C:\Users\Rıza\AppData\Local\Microsoft\Windows\INetCache\IE\JTACUFOJ\question-mark-40876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95" y="19348"/>
            <a:ext cx="806146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47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90908" y="1628800"/>
            <a:ext cx="8229600" cy="1143000"/>
          </a:xfrm>
        </p:spPr>
        <p:txBody>
          <a:bodyPr/>
          <a:lstStyle/>
          <a:p>
            <a:r>
              <a:rPr lang="tr-TR" dirty="0" smtClean="0"/>
              <a:t>MALİYET NELERİ ETKİLER?</a:t>
            </a:r>
            <a:endParaRPr lang="tr-TR" dirty="0"/>
          </a:p>
        </p:txBody>
      </p:sp>
      <p:pic>
        <p:nvPicPr>
          <p:cNvPr id="1027" name="Picture 3" descr="C:\Users\Rıza\AppData\Local\Microsoft\Windows\INetCache\IE\3J9RDWTW\17275100986_9fa57dd1d0_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4" y="2852936"/>
            <a:ext cx="389986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611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 smtClean="0"/>
              <a:t>Satış miktarını</a:t>
            </a:r>
          </a:p>
          <a:p>
            <a:pPr algn="ctr"/>
            <a:r>
              <a:rPr lang="tr-TR" dirty="0" smtClean="0"/>
              <a:t>Üretim miktarını</a:t>
            </a:r>
          </a:p>
          <a:p>
            <a:pPr algn="ctr"/>
            <a:r>
              <a:rPr lang="tr-TR" dirty="0" smtClean="0"/>
              <a:t>Pazarlama yöntemlerini</a:t>
            </a:r>
          </a:p>
          <a:p>
            <a:pPr algn="ctr"/>
            <a:r>
              <a:rPr lang="tr-TR" dirty="0" smtClean="0"/>
              <a:t>Bakım ve Onarım maliyetini</a:t>
            </a:r>
          </a:p>
          <a:p>
            <a:pPr algn="ctr"/>
            <a:r>
              <a:rPr lang="tr-TR" dirty="0" smtClean="0"/>
              <a:t>Üretimde kullanılan malzemelerin kalitesini</a:t>
            </a:r>
          </a:p>
          <a:p>
            <a:pPr algn="ctr"/>
            <a:r>
              <a:rPr lang="tr-TR" dirty="0" smtClean="0"/>
              <a:t>Konforu ve Ergonomiyi</a:t>
            </a:r>
          </a:p>
          <a:p>
            <a:pPr algn="ctr"/>
            <a:r>
              <a:rPr lang="tr-TR" dirty="0" smtClean="0"/>
              <a:t>Lüks Özellikleri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4110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3682752" cy="1143000"/>
          </a:xfrm>
        </p:spPr>
        <p:txBody>
          <a:bodyPr/>
          <a:lstStyle/>
          <a:p>
            <a:r>
              <a:rPr lang="tr-TR" dirty="0" smtClean="0"/>
              <a:t>NEDEN?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8229"/>
            <a:ext cx="3938762" cy="6619771"/>
          </a:xfrm>
        </p:spPr>
      </p:pic>
      <p:pic>
        <p:nvPicPr>
          <p:cNvPr id="5" name="Picture 8" descr="C:\Users\Rıza\AppData\Local\Microsoft\Windows\INetCache\IE\JTACUFOJ\question-mark-40876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95" y="19348"/>
            <a:ext cx="806146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33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Bakım, Tamir ve </a:t>
            </a:r>
            <a:r>
              <a:rPr lang="tr-TR" dirty="0"/>
              <a:t>Yedek </a:t>
            </a:r>
            <a:r>
              <a:rPr lang="tr-TR" dirty="0" smtClean="0"/>
              <a:t>Parça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Ulaşım araçlarının parçaları bir süre sonra ömrünü doldurur ve değiştirilmesi veya tamir edilmesi gerekir. </a:t>
            </a:r>
          </a:p>
          <a:p>
            <a:r>
              <a:rPr lang="tr-TR" dirty="0" smtClean="0"/>
              <a:t>Bu yüzden araçlar, bakım ve tamirinin kolay olması yönünde tasarlanmalıdır. </a:t>
            </a:r>
          </a:p>
          <a:p>
            <a:r>
              <a:rPr lang="tr-TR" dirty="0" smtClean="0"/>
              <a:t>Ayrıca; araçların ihtiyaç duyacağı yedek parça sayısı ve türü de hesaplanmalıdır.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0693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BAKIM TAMİR VE YEDEK PARÇA OLMAZSA NELER OLUR?</a:t>
            </a:r>
            <a:endParaRPr lang="tr-TR" dirty="0"/>
          </a:p>
        </p:txBody>
      </p:sp>
      <p:pic>
        <p:nvPicPr>
          <p:cNvPr id="4" name="Picture 8" descr="C:\Users\Rıza\AppData\Local\Microsoft\Windows\INetCache\IE\JTACUFOJ\question-mark-4087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95" y="19348"/>
            <a:ext cx="806146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56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200" i="1" dirty="0" smtClean="0"/>
              <a:t>Araç kelimesini duyunca hemen otomobil anlamayın. Araç dediğimiz tüm ulaşım araçlarını kapsıyoruz.</a:t>
            </a:r>
            <a:endParaRPr lang="tr-TR" sz="3200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t="-1148" r="-328" b="1148"/>
          <a:stretch/>
        </p:blipFill>
        <p:spPr>
          <a:xfrm>
            <a:off x="611560" y="0"/>
            <a:ext cx="7879581" cy="5262095"/>
          </a:xfrm>
        </p:spPr>
      </p:pic>
    </p:spTree>
    <p:extLst>
      <p:ext uri="{BB962C8B-B14F-4D97-AF65-F5344CB8AC3E}">
        <p14:creationId xmlns:p14="http://schemas.microsoft.com/office/powerpoint/2010/main" val="70176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süre sonra araçlar hareket edemez hale gelir.</a:t>
            </a:r>
          </a:p>
          <a:p>
            <a:r>
              <a:rPr lang="tr-TR" dirty="0" smtClean="0"/>
              <a:t>Müşteriler o araçları tercih etmez.</a:t>
            </a:r>
            <a:endParaRPr lang="tr-TR" dirty="0"/>
          </a:p>
          <a:p>
            <a:r>
              <a:rPr lang="tr-TR" dirty="0" smtClean="0"/>
              <a:t>Araçlar çöp haline gelir.</a:t>
            </a:r>
          </a:p>
          <a:p>
            <a:r>
              <a:rPr lang="tr-TR" dirty="0" smtClean="0"/>
              <a:t>Zaten ulaşım araçları üreticileri; önce araçtan sonra da yedek parça ve bakım tamirden para kazanmaktadır.</a:t>
            </a:r>
          </a:p>
        </p:txBody>
      </p:sp>
    </p:spTree>
    <p:extLst>
      <p:ext uri="{BB962C8B-B14F-4D97-AF65-F5344CB8AC3E}">
        <p14:creationId xmlns:p14="http://schemas.microsoft.com/office/powerpoint/2010/main" val="1993719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OTOMOBİL HURDALIĞI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990725"/>
            <a:ext cx="7143750" cy="4019550"/>
          </a:xfrm>
        </p:spPr>
      </p:pic>
    </p:spTree>
    <p:extLst>
      <p:ext uri="{BB962C8B-B14F-4D97-AF65-F5344CB8AC3E}">
        <p14:creationId xmlns:p14="http://schemas.microsoft.com/office/powerpoint/2010/main" val="4045113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UÇAK HURDALIĞI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47" y="1600200"/>
            <a:ext cx="6371705" cy="4800600"/>
          </a:xfrm>
        </p:spPr>
      </p:pic>
    </p:spTree>
    <p:extLst>
      <p:ext uri="{BB962C8B-B14F-4D97-AF65-F5344CB8AC3E}">
        <p14:creationId xmlns:p14="http://schemas.microsoft.com/office/powerpoint/2010/main" val="3697316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UÇAK HURDALIĞI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1"/>
            <a:ext cx="7717736" cy="514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12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980728" y="24173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GEMİ </a:t>
            </a:r>
            <a:br>
              <a:rPr lang="tr-TR" dirty="0" smtClean="0"/>
            </a:br>
            <a:r>
              <a:rPr lang="tr-TR" dirty="0" smtClean="0"/>
              <a:t>HURDALIĞI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8592"/>
            <a:ext cx="4284452" cy="64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03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BİSİKLET HURDALIĞI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00188"/>
            <a:ext cx="7056480" cy="46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81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HANGİSİNİN </a:t>
            </a:r>
            <a:br>
              <a:rPr lang="tr-TR" sz="3200" dirty="0" smtClean="0"/>
            </a:br>
            <a:r>
              <a:rPr lang="tr-TR" sz="3200" dirty="0" smtClean="0"/>
              <a:t>BAKIM TAMİR VE YEDEK PARÇA İŞLEMLERİ </a:t>
            </a:r>
            <a:br>
              <a:rPr lang="tr-TR" sz="3200" dirty="0" smtClean="0"/>
            </a:br>
            <a:r>
              <a:rPr lang="tr-TR" sz="3200" dirty="0" smtClean="0"/>
              <a:t>DAHA KOLAY BULUNABİLİR?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6" b="9891"/>
          <a:stretch/>
        </p:blipFill>
        <p:spPr>
          <a:xfrm>
            <a:off x="323528" y="2564905"/>
            <a:ext cx="3672408" cy="273596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5"/>
            <a:ext cx="4215318" cy="2807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331640" y="5382121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1950</a:t>
            </a:r>
            <a:endParaRPr lang="tr-T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707551" y="550644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2010</a:t>
            </a:r>
            <a:endParaRPr lang="tr-T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8" descr="C:\Users\Rıza\AppData\Local\Microsoft\Windows\INetCache\IE\JTACUFOJ\question-mark-40876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95" y="19348"/>
            <a:ext cx="806146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689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b="1" dirty="0" smtClean="0"/>
              <a:t>YARIŞ YAPALIM MI </a:t>
            </a:r>
            <a:r>
              <a:rPr lang="tr-TR" b="1" dirty="0" smtClean="0">
                <a:sym typeface="Wingdings" panose="05000000000000000000" pitchFamily="2" charset="2"/>
              </a:rPr>
              <a:t></a:t>
            </a:r>
            <a:endParaRPr lang="tr-TR" b="1" dirty="0"/>
          </a:p>
        </p:txBody>
      </p:sp>
      <p:pic>
        <p:nvPicPr>
          <p:cNvPr id="6146" name="Picture 2" descr="C:\Users\Rıza\AppData\Local\Microsoft\Windows\INetCache\IE\JTACUFOJ\video-1613995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299695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3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ULAŞIM ARAÇLARI VE ÇEVRE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pPr algn="ctr"/>
            <a:r>
              <a:rPr lang="tr-TR" dirty="0" smtClean="0"/>
              <a:t>Ulaşım araçlarının çevreye nasıl zarar veriyor?</a:t>
            </a:r>
            <a:endParaRPr lang="tr-TR" dirty="0"/>
          </a:p>
        </p:txBody>
      </p:sp>
      <p:pic>
        <p:nvPicPr>
          <p:cNvPr id="7170" name="Picture 2" descr="C:\Users\Rıza\AppData\Local\Microsoft\Windows\INetCache\IE\4N9881LP\kuresel-isinma-nedi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00412"/>
            <a:ext cx="57150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28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UZAY TEKNOLOJİLERİ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 smtClean="0"/>
              <a:t>Uzay araçları ile kara, hava ve su araçları arasında ne gibi farklar vardır?</a:t>
            </a:r>
            <a:endParaRPr lang="tr-TR" sz="3600" dirty="0"/>
          </a:p>
        </p:txBody>
      </p:sp>
      <p:pic>
        <p:nvPicPr>
          <p:cNvPr id="8194" name="Picture 2" descr="C:\Users\Rıza\AppData\Local\Microsoft\Windows\INetCache\IE\1TA2NA54\Challenger_Launc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24944"/>
            <a:ext cx="1569655" cy="345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Rıza\AppData\Local\Microsoft\Windows\INetCache\IE\3J9RDWTW\spacecraft-148129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80307"/>
            <a:ext cx="1719802" cy="343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Rıza\AppData\Local\Microsoft\Windows\INetCache\IE\4N9881LP\39385497935_712035542b_b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49240"/>
            <a:ext cx="291530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Rıza\AppData\Local\Microsoft\Windows\INetCache\IE\JTACUFOJ\question-mark-40876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95" y="19348"/>
            <a:ext cx="806146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31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600" b="1" dirty="0"/>
              <a:t>Hangi ulaşım aracı olursa olsun; hepsinin tasarımında şu özellikler dikkate </a:t>
            </a:r>
            <a:r>
              <a:rPr lang="tr-TR" sz="3600" b="1" dirty="0" smtClean="0"/>
              <a:t>alınmalıdır:</a:t>
            </a:r>
            <a:r>
              <a:rPr lang="tr-TR" sz="3600" b="1" dirty="0"/>
              <a:t/>
            </a:r>
            <a:br>
              <a:rPr lang="tr-TR" sz="3600" b="1" dirty="0"/>
            </a:b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/>
              <a:t>Yakıt Türü ve Tasarrufu</a:t>
            </a:r>
          </a:p>
          <a:p>
            <a:pPr algn="ctr"/>
            <a:r>
              <a:rPr lang="tr-TR" sz="2800" dirty="0" smtClean="0"/>
              <a:t>Sürtünme </a:t>
            </a:r>
          </a:p>
          <a:p>
            <a:pPr algn="ctr"/>
            <a:r>
              <a:rPr lang="tr-TR" sz="2800" dirty="0" smtClean="0"/>
              <a:t>Aerodinamik</a:t>
            </a:r>
          </a:p>
          <a:p>
            <a:pPr algn="ctr"/>
            <a:r>
              <a:rPr lang="tr-TR" sz="2800" dirty="0" smtClean="0"/>
              <a:t>Konfor ve Ergonomi</a:t>
            </a:r>
          </a:p>
          <a:p>
            <a:pPr algn="ctr"/>
            <a:r>
              <a:rPr lang="tr-TR" sz="2800" dirty="0" smtClean="0"/>
              <a:t>Maliyet</a:t>
            </a:r>
          </a:p>
          <a:p>
            <a:pPr algn="ctr"/>
            <a:r>
              <a:rPr lang="tr-TR" sz="2800" dirty="0" smtClean="0"/>
              <a:t>Yedek Parça, Bakım ve Tamir</a:t>
            </a:r>
          </a:p>
          <a:p>
            <a:pPr marL="0" indent="0" algn="ctr">
              <a:buNone/>
            </a:pPr>
            <a:endParaRPr lang="tr-TR" sz="2800" dirty="0" smtClean="0"/>
          </a:p>
          <a:p>
            <a:pPr algn="ctr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290249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Uzay araçları insan taşıyorsa, oksijen taşırlar. </a:t>
            </a:r>
          </a:p>
          <a:p>
            <a:r>
              <a:rPr lang="tr-TR" dirty="0" smtClean="0"/>
              <a:t>Yakıt depolarını bir yerden sonra bırakırlar.</a:t>
            </a:r>
          </a:p>
          <a:p>
            <a:r>
              <a:rPr lang="tr-TR" dirty="0" smtClean="0"/>
              <a:t>Dikey kalkış, yatay iniş yaparlar.</a:t>
            </a:r>
          </a:p>
          <a:p>
            <a:r>
              <a:rPr lang="tr-TR" dirty="0" smtClean="0"/>
              <a:t>Tüm ulaşım araçları içinde en karmaşık olanıdır.</a:t>
            </a:r>
          </a:p>
          <a:p>
            <a:r>
              <a:rPr lang="tr-TR" dirty="0" smtClean="0"/>
              <a:t>Maruz kaldığı kuvvetler çok büyüktür.</a:t>
            </a:r>
          </a:p>
          <a:p>
            <a:r>
              <a:rPr lang="tr-TR" dirty="0" smtClean="0"/>
              <a:t>En pahalı ulaşım araçlarıdır.</a:t>
            </a:r>
          </a:p>
          <a:p>
            <a:r>
              <a:rPr lang="tr-TR" dirty="0" smtClean="0"/>
              <a:t>En karmaşık bilgisayar destekli sistemlere sahiptir.</a:t>
            </a:r>
          </a:p>
          <a:p>
            <a:r>
              <a:rPr lang="tr-TR" dirty="0" smtClean="0"/>
              <a:t>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4780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/>
          <a:lstStyle/>
          <a:p>
            <a:r>
              <a:rPr lang="tr-TR" dirty="0" smtClean="0"/>
              <a:t>Uzaya giden aracın adı nedir?</a:t>
            </a:r>
            <a:endParaRPr lang="tr-TR" dirty="0"/>
          </a:p>
        </p:txBody>
      </p:sp>
      <p:pic>
        <p:nvPicPr>
          <p:cNvPr id="4" name="Picture 4" descr="C:\Users\Rıza\AppData\Local\Microsoft\Windows\INetCache\IE\JTACUFOJ\question-mark-4087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0"/>
            <a:ext cx="761008" cy="11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Rıza\AppData\Local\Microsoft\Windows\INetCache\IE\JTACUFOJ\Sputnik_ubx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28" y="2348880"/>
            <a:ext cx="3714328" cy="371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24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/>
          <a:lstStyle/>
          <a:p>
            <a:r>
              <a:rPr lang="tr-TR" dirty="0" smtClean="0"/>
              <a:t>Uzaya giden insan kimdir?</a:t>
            </a:r>
            <a:endParaRPr lang="tr-TR" dirty="0"/>
          </a:p>
        </p:txBody>
      </p:sp>
      <p:pic>
        <p:nvPicPr>
          <p:cNvPr id="4" name="Picture 4" descr="C:\Users\Rıza\AppData\Local\Microsoft\Windows\INetCache\IE\JTACUFOJ\question-mark-4087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0"/>
            <a:ext cx="761008" cy="11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Rıza\AppData\Local\Microsoft\Windows\INetCache\IE\4N9881LP\gagarin_zpsqbiswtup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974" y="1700808"/>
            <a:ext cx="3176726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659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 smtClean="0"/>
              <a:t>Aya giden ilk insanlar kimlerdir?</a:t>
            </a:r>
            <a:endParaRPr lang="tr-TR" dirty="0"/>
          </a:p>
        </p:txBody>
      </p:sp>
      <p:pic>
        <p:nvPicPr>
          <p:cNvPr id="11266" name="Picture 2" descr="C:\Users\Rıza\AppData\Local\Microsoft\Windows\INetCache\IE\JTACUFOJ\Neil_armstro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36" y="2648719"/>
            <a:ext cx="25146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Rıza\AppData\Local\Microsoft\Windows\INetCache\IE\1TA2NA54\220px-Buzz_Aldrin_(Apollo_11)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87625"/>
            <a:ext cx="2095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4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Yakıt Türü ve Yakıt Tasarrufu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Günümüz araçlarının kullandığı yakıtlar;</a:t>
            </a:r>
          </a:p>
          <a:p>
            <a:r>
              <a:rPr lang="tr-TR" dirty="0" smtClean="0"/>
              <a:t>İnsan gücü, benzin, mazot, etanol, </a:t>
            </a:r>
            <a:r>
              <a:rPr lang="tr-TR" dirty="0" err="1" smtClean="0"/>
              <a:t>biyodizel</a:t>
            </a:r>
            <a:r>
              <a:rPr lang="tr-TR" dirty="0" smtClean="0"/>
              <a:t>, LPG, CNG, Hidrojen ve Elektrik Bataryaları olarak sayılabilir.</a:t>
            </a:r>
          </a:p>
          <a:p>
            <a:r>
              <a:rPr lang="tr-TR" dirty="0" smtClean="0"/>
              <a:t>Ayrıca bazı deniz araçları; nükleer enerji ile hareket etmektedir.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997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" name="İçerik Yer Tutucusu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35272"/>
            <a:ext cx="2410968" cy="2743200"/>
          </a:xfr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83964"/>
            <a:ext cx="2771800" cy="27718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548"/>
            <a:ext cx="3552395" cy="2664296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30" y="2852936"/>
            <a:ext cx="2627939" cy="1713416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12" y="2852936"/>
            <a:ext cx="3048339" cy="1710911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" y="2841506"/>
            <a:ext cx="3096344" cy="172234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12" y="4725144"/>
            <a:ext cx="2935953" cy="1959748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638" y="4721944"/>
            <a:ext cx="3224037" cy="1744204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44" y="4566352"/>
            <a:ext cx="1861032" cy="2026759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467544" y="1985943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BENZİN</a:t>
            </a:r>
            <a:endParaRPr lang="tr-T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2871675" y="1978958"/>
            <a:ext cx="369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MAZOT/DİZEL</a:t>
            </a:r>
            <a:endParaRPr lang="tr-T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7649657" y="2078276"/>
            <a:ext cx="1422412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ETANOL</a:t>
            </a:r>
            <a:endParaRPr lang="tr-T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4688" y="4073580"/>
            <a:ext cx="1598644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BİYODİZEL</a:t>
            </a:r>
            <a:endParaRPr lang="tr-TR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5391498" y="3933260"/>
            <a:ext cx="796359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LPG</a:t>
            </a:r>
            <a:endParaRPr lang="tr-TR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8107119" y="4012025"/>
            <a:ext cx="917143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LNG</a:t>
            </a:r>
            <a:endParaRPr lang="tr-TR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6805383" y="6284682"/>
            <a:ext cx="1815626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NÜKLEER</a:t>
            </a:r>
            <a:endParaRPr lang="tr-TR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3539883" y="6351148"/>
            <a:ext cx="1608181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ELEKTRİK</a:t>
            </a:r>
            <a:endParaRPr lang="tr-TR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688568" y="6331501"/>
            <a:ext cx="1728584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HİDROJEN</a:t>
            </a:r>
            <a:endParaRPr lang="tr-TR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89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NEDEN </a:t>
            </a:r>
            <a:br>
              <a:rPr lang="tr-TR" dirty="0" smtClean="0"/>
            </a:br>
            <a:r>
              <a:rPr lang="tr-TR" dirty="0" smtClean="0"/>
              <a:t>HER ARAÇTA AYNI YAKIT KULLANILMAZ?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40968"/>
            <a:ext cx="6048672" cy="3024336"/>
          </a:xfrm>
          <a:prstGeom prst="rect">
            <a:avLst/>
          </a:prstGeom>
        </p:spPr>
      </p:pic>
      <p:pic>
        <p:nvPicPr>
          <p:cNvPr id="5" name="Picture 4" descr="C:\Users\Rıza\AppData\Local\Microsoft\Windows\INetCache\IE\JTACUFOJ\question-mark-40876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0"/>
            <a:ext cx="761008" cy="11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885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577483"/>
          </a:xfrm>
        </p:spPr>
        <p:txBody>
          <a:bodyPr>
            <a:noAutofit/>
          </a:bodyPr>
          <a:lstStyle/>
          <a:p>
            <a:r>
              <a:rPr lang="tr-TR" sz="3600" dirty="0" smtClean="0"/>
              <a:t>Her yakıtın </a:t>
            </a:r>
            <a:r>
              <a:rPr lang="tr-TR" sz="3600" b="1" dirty="0" smtClean="0"/>
              <a:t>hacmi veya ağırlığı </a:t>
            </a:r>
            <a:r>
              <a:rPr lang="tr-TR" sz="3600" dirty="0" smtClean="0"/>
              <a:t>farklıdır.</a:t>
            </a:r>
          </a:p>
          <a:p>
            <a:r>
              <a:rPr lang="tr-TR" sz="3600" dirty="0" smtClean="0"/>
              <a:t>Her yakıtın </a:t>
            </a:r>
            <a:r>
              <a:rPr lang="tr-TR" sz="3600" b="1" dirty="0" smtClean="0"/>
              <a:t>güvenliği</a:t>
            </a:r>
            <a:r>
              <a:rPr lang="tr-TR" sz="3600" dirty="0" smtClean="0"/>
              <a:t> farklıdır.</a:t>
            </a:r>
          </a:p>
          <a:p>
            <a:r>
              <a:rPr lang="tr-TR" sz="3600" dirty="0" smtClean="0"/>
              <a:t>Her yakıtın </a:t>
            </a:r>
            <a:r>
              <a:rPr lang="tr-TR" sz="3600" b="1" dirty="0" smtClean="0"/>
              <a:t>bulunabilirliği</a:t>
            </a:r>
            <a:r>
              <a:rPr lang="tr-TR" sz="3600" dirty="0" smtClean="0"/>
              <a:t> farklıdır.</a:t>
            </a:r>
          </a:p>
          <a:p>
            <a:r>
              <a:rPr lang="tr-TR" sz="3600" dirty="0" smtClean="0"/>
              <a:t>Her yakıtın </a:t>
            </a:r>
            <a:r>
              <a:rPr lang="tr-TR" sz="3600" b="1" dirty="0" smtClean="0"/>
              <a:t>fiyatı</a:t>
            </a:r>
            <a:r>
              <a:rPr lang="tr-TR" sz="3600" dirty="0" smtClean="0"/>
              <a:t> farklıdır.</a:t>
            </a:r>
          </a:p>
          <a:p>
            <a:r>
              <a:rPr lang="tr-TR" sz="3600" dirty="0" smtClean="0"/>
              <a:t>Her yakıtın </a:t>
            </a:r>
            <a:r>
              <a:rPr lang="tr-TR" sz="3600" b="1" dirty="0" smtClean="0"/>
              <a:t>üretim miktarı </a:t>
            </a:r>
            <a:r>
              <a:rPr lang="tr-TR" sz="3600" dirty="0" smtClean="0"/>
              <a:t>farklıdır.</a:t>
            </a:r>
          </a:p>
          <a:p>
            <a:r>
              <a:rPr lang="tr-TR" sz="3600" dirty="0" smtClean="0"/>
              <a:t>Her yakıtın </a:t>
            </a:r>
            <a:r>
              <a:rPr lang="tr-TR" sz="3600" b="1" dirty="0" smtClean="0"/>
              <a:t>ürettiği güç </a:t>
            </a:r>
            <a:r>
              <a:rPr lang="tr-TR" sz="3600" dirty="0" smtClean="0"/>
              <a:t>farklıdır.</a:t>
            </a:r>
          </a:p>
          <a:p>
            <a:r>
              <a:rPr lang="tr-TR" sz="3600" dirty="0" smtClean="0"/>
              <a:t>Her yakıtın </a:t>
            </a:r>
            <a:r>
              <a:rPr lang="tr-TR" sz="3600" b="1" dirty="0" smtClean="0"/>
              <a:t>atığı</a:t>
            </a:r>
            <a:r>
              <a:rPr lang="tr-TR" sz="3600" dirty="0" smtClean="0"/>
              <a:t> farklıdır.</a:t>
            </a:r>
          </a:p>
          <a:p>
            <a:r>
              <a:rPr lang="tr-TR" sz="3600" dirty="0" smtClean="0"/>
              <a:t>Her yakıtın </a:t>
            </a:r>
            <a:r>
              <a:rPr lang="tr-TR" sz="3600" b="1" dirty="0" smtClean="0"/>
              <a:t>üretim aşaması </a:t>
            </a:r>
            <a:r>
              <a:rPr lang="tr-TR" sz="3600" dirty="0" smtClean="0"/>
              <a:t>farklıdır.</a:t>
            </a:r>
          </a:p>
          <a:p>
            <a:pPr marL="0" indent="0">
              <a:buNone/>
            </a:pPr>
            <a:r>
              <a:rPr lang="tr-TR" sz="3600" dirty="0" smtClean="0"/>
              <a:t>….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8695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Yakıt Tasarrufu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>
            <a:normAutofit/>
          </a:bodyPr>
          <a:lstStyle/>
          <a:p>
            <a:r>
              <a:rPr lang="tr-TR" dirty="0" smtClean="0"/>
              <a:t>Yakıt </a:t>
            </a:r>
            <a:r>
              <a:rPr lang="tr-TR" dirty="0"/>
              <a:t>tüketimi, motorlu araçların çalışma sırasında harcadıkları yakıt miktarıdır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Bir ulaşım aracı, taşıdığı yakıt ile ne kadar çok yol kat ederse, o kadar tasarruflu sayılır.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89040"/>
            <a:ext cx="5040560" cy="28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274</TotalTime>
  <Words>674</Words>
  <Application>Microsoft Office PowerPoint</Application>
  <PresentationFormat>Ekran Gösterisi (4:3)</PresentationFormat>
  <Paragraphs>136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Bitişiklik</vt:lpstr>
      <vt:lpstr>ULAŞIM TEKNOLOJİLERİ</vt:lpstr>
      <vt:lpstr>Ulaşım Nedir?</vt:lpstr>
      <vt:lpstr>Araç kelimesini duyunca hemen otomobil anlamayın. Araç dediğimiz tüm ulaşım araçlarını kapsıyoruz.</vt:lpstr>
      <vt:lpstr>Hangi ulaşım aracı olursa olsun; hepsinin tasarımında şu özellikler dikkate alınmalıdır: </vt:lpstr>
      <vt:lpstr>Yakıt Türü ve Yakıt Tasarrufu</vt:lpstr>
      <vt:lpstr>PowerPoint Sunusu</vt:lpstr>
      <vt:lpstr>NEDEN  HER ARAÇTA AYNI YAKIT KULLANILMAZ?</vt:lpstr>
      <vt:lpstr>PowerPoint Sunusu</vt:lpstr>
      <vt:lpstr>Yakıt Tasarrufu</vt:lpstr>
      <vt:lpstr>YAKIT TASARRUFU NELERİ ETKİLER?</vt:lpstr>
      <vt:lpstr>PowerPoint Sunusu</vt:lpstr>
      <vt:lpstr>HANGİSİ DAHA ÇOK YAKIT TÜKETİR? HANGİSİ DAHA UZUN MESAFE GİDEBİLİR? HANGİSİ DAHA HIZLIDIR?</vt:lpstr>
      <vt:lpstr>SÜRTÜNME</vt:lpstr>
      <vt:lpstr>SÜRTÜNME KUVVETİ NELERİ ETKİLER?</vt:lpstr>
      <vt:lpstr>PowerPoint Sunusu</vt:lpstr>
      <vt:lpstr>AERODİNAMİK</vt:lpstr>
      <vt:lpstr>PowerPoint Sunusu</vt:lpstr>
      <vt:lpstr>AERODİNAMİK NELERİ ETKİLER?</vt:lpstr>
      <vt:lpstr>Aracın;</vt:lpstr>
      <vt:lpstr>Konfor ve Ergonomi</vt:lpstr>
      <vt:lpstr>KONFOR VE ERGONOMİ NELERİ ETKİLER?</vt:lpstr>
      <vt:lpstr>PowerPoint Sunusu</vt:lpstr>
      <vt:lpstr>Maliyet</vt:lpstr>
      <vt:lpstr>PowerPoint Sunusu</vt:lpstr>
      <vt:lpstr>MALİYET NELERİ ETKİLER?</vt:lpstr>
      <vt:lpstr>PowerPoint Sunusu</vt:lpstr>
      <vt:lpstr>NEDEN?</vt:lpstr>
      <vt:lpstr>Bakım, Tamir ve Yedek Parça </vt:lpstr>
      <vt:lpstr>BAKIM TAMİR VE YEDEK PARÇA OLMAZSA NELER OLUR?</vt:lpstr>
      <vt:lpstr>PowerPoint Sunusu</vt:lpstr>
      <vt:lpstr>OTOMOBİL HURDALIĞI</vt:lpstr>
      <vt:lpstr>UÇAK HURDALIĞI</vt:lpstr>
      <vt:lpstr>UÇAK HURDALIĞI</vt:lpstr>
      <vt:lpstr>GEMİ  HURDALIĞI</vt:lpstr>
      <vt:lpstr>BİSİKLET HURDALIĞI</vt:lpstr>
      <vt:lpstr>HANGİSİNİN  BAKIM TAMİR VE YEDEK PARÇA İŞLEMLERİ  DAHA KOLAY BULUNABİLİR?</vt:lpstr>
      <vt:lpstr>PowerPoint Sunusu</vt:lpstr>
      <vt:lpstr>ULAŞIM ARAÇLARI VE ÇEVRE</vt:lpstr>
      <vt:lpstr>UZAY TEKNOLOJİLERİ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ULAŞIM TEKNOLOJİLERİ</dc:title>
  <dc:creator>Rıza</dc:creator>
  <cp:lastModifiedBy>Rıza</cp:lastModifiedBy>
  <cp:revision>31</cp:revision>
  <dcterms:created xsi:type="dcterms:W3CDTF">2020-04-18T12:50:10Z</dcterms:created>
  <dcterms:modified xsi:type="dcterms:W3CDTF">2022-04-08T13:32:52Z</dcterms:modified>
</cp:coreProperties>
</file>