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256" r:id="rId2"/>
    <p:sldId id="257" r:id="rId3"/>
    <p:sldId id="283" r:id="rId4"/>
    <p:sldId id="258" r:id="rId5"/>
    <p:sldId id="261" r:id="rId6"/>
    <p:sldId id="259" r:id="rId7"/>
    <p:sldId id="262" r:id="rId8"/>
    <p:sldId id="284" r:id="rId9"/>
    <p:sldId id="287" r:id="rId10"/>
    <p:sldId id="260" r:id="rId11"/>
    <p:sldId id="263" r:id="rId12"/>
    <p:sldId id="264" r:id="rId13"/>
    <p:sldId id="265" r:id="rId14"/>
    <p:sldId id="267" r:id="rId15"/>
    <p:sldId id="288" r:id="rId16"/>
    <p:sldId id="291" r:id="rId17"/>
    <p:sldId id="289" r:id="rId18"/>
    <p:sldId id="268" r:id="rId19"/>
    <p:sldId id="270" r:id="rId20"/>
    <p:sldId id="279" r:id="rId21"/>
    <p:sldId id="269" r:id="rId22"/>
    <p:sldId id="277" r:id="rId23"/>
    <p:sldId id="278" r:id="rId24"/>
    <p:sldId id="294" r:id="rId25"/>
    <p:sldId id="293" r:id="rId26"/>
    <p:sldId id="286" r:id="rId27"/>
    <p:sldId id="292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3B26-27F0-40D7-BBD8-F3B51A8F52B1}" type="datetimeFigureOut">
              <a:rPr lang="tr-TR" smtClean="0"/>
              <a:t>8.04.2022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01A1A-0D4D-4D2E-90FE-94FA81341AB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167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01A1A-0D4D-4D2E-90FE-94FA81341ABC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487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Dikdörtgen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Dikdörtgen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Dikdörtgen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Dikdörtgen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Yuvarlatılmış Dikdörtgen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Yuvarlatılmış Dikdörtgen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Dikdörtgen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D068F93-B796-4421-9D59-C723CF666E76}" type="datetime1">
              <a:rPr lang="tr-TR" smtClean="0"/>
              <a:t>8.04.2022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E5D1-7869-47AD-A6D7-F62383797B42}" type="datetime1">
              <a:rPr lang="tr-TR" smtClean="0"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B27B-EFFC-4252-86B1-773637613083}" type="datetime1">
              <a:rPr lang="tr-TR" smtClean="0"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EC66-B8D6-4823-8052-1CD05DF5CA0A}" type="datetime1">
              <a:rPr lang="tr-TR" smtClean="0"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DDBD-C930-453B-9AB1-58C969373C3F}" type="datetime1">
              <a:rPr lang="tr-TR" smtClean="0"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B857-7D7B-4F49-8785-536163073099}" type="datetime1">
              <a:rPr lang="tr-TR" smtClean="0"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6" name="Veri Yer Tutucus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D51A140-28FB-4C39-8422-9818AE8E9038}" type="datetime1">
              <a:rPr lang="tr-TR" smtClean="0"/>
              <a:t>8.04.2022</a:t>
            </a:fld>
            <a:endParaRPr lang="tr-TR"/>
          </a:p>
        </p:txBody>
      </p:sp>
      <p:sp>
        <p:nvSpPr>
          <p:cNvPr id="27" name="Slayt Numarası Yer Tutucus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28" name="Altbilgi Yer Tutucusu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BCC1951-E02B-4602-A16A-18E69535F853}" type="datetime1">
              <a:rPr lang="tr-TR" smtClean="0"/>
              <a:t>8.04.2022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3D66-F6C1-48AC-A075-D3B398007A8D}" type="datetime1">
              <a:rPr lang="tr-TR" smtClean="0"/>
              <a:t>8.04.2022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3E4C-EDA6-46B4-8C5C-C996E4743512}" type="datetime1">
              <a:rPr lang="tr-TR" smtClean="0"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69B0-E6CA-45C4-94D8-982661971136}" type="datetime1">
              <a:rPr lang="tr-TR" smtClean="0"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kdörtgen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Dikdörtgen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Dikdörtgen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Dikdörtgen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Dikdörtgen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Yuvarlatılmış Dikdörtgen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Yuvarlatılmış Dikdörtgen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Dikdörtgen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Dikdörtgen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Dikdörtgen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Dikdörtgen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Dikdörtgen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Dikdörtgen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4F27F74-9FF6-49E3-AAE6-83A5CD7BA744}" type="datetime1">
              <a:rPr lang="tr-TR" smtClean="0"/>
              <a:t>8.04.2022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8208912" cy="1524000"/>
          </a:xfrm>
        </p:spPr>
        <p:txBody>
          <a:bodyPr>
            <a:noAutofit/>
          </a:bodyPr>
          <a:lstStyle/>
          <a:p>
            <a:r>
              <a:rPr lang="tr-TR" sz="5300" b="1" dirty="0" smtClean="0">
                <a:solidFill>
                  <a:srgbClr val="FFFF00"/>
                </a:solidFill>
              </a:rPr>
              <a:t>TEKNOLOJİ VE</a:t>
            </a:r>
            <a:r>
              <a:rPr lang="tr-TR" sz="5300" b="1" dirty="0">
                <a:solidFill>
                  <a:srgbClr val="FFFF00"/>
                </a:solidFill>
              </a:rPr>
              <a:t> </a:t>
            </a:r>
            <a:r>
              <a:rPr lang="tr-TR" sz="5300" b="1" dirty="0" smtClean="0">
                <a:solidFill>
                  <a:srgbClr val="FFFF00"/>
                </a:solidFill>
              </a:rPr>
              <a:t>TASARIM    </a:t>
            </a:r>
            <a:br>
              <a:rPr lang="tr-TR" sz="5300" b="1" dirty="0" smtClean="0">
                <a:solidFill>
                  <a:srgbClr val="FFFF00"/>
                </a:solidFill>
              </a:rPr>
            </a:br>
            <a:r>
              <a:rPr lang="tr-TR" sz="5300" b="1" dirty="0" smtClean="0">
                <a:solidFill>
                  <a:srgbClr val="FFFF00"/>
                </a:solidFill>
              </a:rPr>
              <a:t>        ÖĞRENİYORUM</a:t>
            </a:r>
            <a:endParaRPr lang="tr-TR" sz="5300" b="1" dirty="0">
              <a:solidFill>
                <a:srgbClr val="FFFF00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</a:t>
            </a:fld>
            <a:endParaRPr lang="tr-TR"/>
          </a:p>
        </p:txBody>
      </p:sp>
      <p:pic>
        <p:nvPicPr>
          <p:cNvPr id="5" name="İçerik Yer Tutucus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3970784" cy="20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 smtClean="0"/>
              <a:t>Teknoloji ne değildir?</a:t>
            </a:r>
            <a:endParaRPr lang="tr-TR" sz="4400" dirty="0"/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ÜRÜN DEĞİLDİR</a:t>
            </a:r>
          </a:p>
          <a:p>
            <a:r>
              <a:rPr lang="tr-TR" dirty="0" smtClean="0"/>
              <a:t>SON ÇIKAN ÜRÜNLER DEĞİLDİR.</a:t>
            </a:r>
          </a:p>
          <a:p>
            <a:r>
              <a:rPr lang="tr-TR" dirty="0" smtClean="0"/>
              <a:t>UÇAN, HIZLI, OTOMATİK, KENDİ KENDİNE, AKILLI VB ŞEYLER DEĞİLDİR.</a:t>
            </a:r>
          </a:p>
          <a:p>
            <a:r>
              <a:rPr lang="tr-TR" dirty="0" smtClean="0"/>
              <a:t>TELEFON BİLGİSAYAR DEĞİLDİR.</a:t>
            </a:r>
          </a:p>
          <a:p>
            <a:endParaRPr lang="tr-TR" dirty="0"/>
          </a:p>
          <a:p>
            <a:r>
              <a:rPr lang="tr-TR" sz="3900" b="1" i="1" dirty="0" smtClean="0">
                <a:solidFill>
                  <a:srgbClr val="FF0000"/>
                </a:solidFill>
              </a:rPr>
              <a:t>Çünkü teknoloji; bir bilimdir.</a:t>
            </a:r>
          </a:p>
          <a:p>
            <a:endParaRPr lang="tr-TR" dirty="0"/>
          </a:p>
          <a:p>
            <a:endParaRPr lang="tr-TR" dirty="0" smtClean="0"/>
          </a:p>
          <a:p>
            <a:pPr marL="109728" indent="0">
              <a:buNone/>
            </a:pPr>
            <a:r>
              <a:rPr lang="tr-TR" sz="4000" b="1" dirty="0" smtClean="0">
                <a:solidFill>
                  <a:srgbClr val="FF0000"/>
                </a:solidFill>
              </a:rPr>
              <a:t>         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66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Teknoloji;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Bir amaç için kullandığımız tüm araç-gereç, makine, cihaz  </a:t>
            </a:r>
            <a:r>
              <a:rPr lang="tr-TR" dirty="0" err="1"/>
              <a:t>vb</a:t>
            </a:r>
            <a:r>
              <a:rPr lang="tr-TR" dirty="0"/>
              <a:t> </a:t>
            </a:r>
            <a:r>
              <a:rPr lang="tr-TR" dirty="0" smtClean="0"/>
              <a:t>ürünlerin </a:t>
            </a:r>
            <a:r>
              <a:rPr lang="tr-TR" b="1" dirty="0" smtClean="0"/>
              <a:t>üretilebilmesi</a:t>
            </a:r>
            <a:r>
              <a:rPr lang="tr-TR" dirty="0" smtClean="0"/>
              <a:t> için kullanılan</a:t>
            </a:r>
          </a:p>
          <a:p>
            <a:r>
              <a:rPr lang="tr-TR" b="1" dirty="0" smtClean="0"/>
              <a:t>yöntemler</a:t>
            </a:r>
            <a:r>
              <a:rPr lang="tr-TR" dirty="0" smtClean="0"/>
              <a:t>, </a:t>
            </a:r>
          </a:p>
          <a:p>
            <a:r>
              <a:rPr lang="tr-TR" b="1" dirty="0" smtClean="0"/>
              <a:t>teknikler</a:t>
            </a:r>
            <a:r>
              <a:rPr lang="tr-TR" dirty="0" smtClean="0"/>
              <a:t>, </a:t>
            </a:r>
          </a:p>
          <a:p>
            <a:r>
              <a:rPr lang="tr-TR" b="1" dirty="0" smtClean="0"/>
              <a:t>bilgiler</a:t>
            </a:r>
            <a:r>
              <a:rPr lang="tr-TR" dirty="0" smtClean="0"/>
              <a:t> bütünüdür.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47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Kısaca;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Teknoloji üretim bilimidir. </a:t>
            </a:r>
          </a:p>
          <a:p>
            <a:endParaRPr lang="tr-TR" dirty="0"/>
          </a:p>
          <a:p>
            <a:r>
              <a:rPr lang="tr-TR" dirty="0" smtClean="0"/>
              <a:t>Teknoloji üretim ile ilgilenir.</a:t>
            </a:r>
          </a:p>
          <a:p>
            <a:pPr marL="109728" indent="0">
              <a:buNone/>
            </a:pPr>
            <a:r>
              <a:rPr lang="tr-TR" dirty="0"/>
              <a:t> </a:t>
            </a:r>
            <a:r>
              <a:rPr lang="tr-TR" dirty="0" smtClean="0"/>
              <a:t>  (Hangi ürün olursa olsun)</a:t>
            </a:r>
          </a:p>
          <a:p>
            <a:pPr marL="109728" indent="0">
              <a:buNone/>
            </a:pPr>
            <a:endParaRPr lang="tr-TR" dirty="0"/>
          </a:p>
          <a:p>
            <a:pPr marL="109728" indent="0" algn="ctr">
              <a:buNone/>
            </a:pPr>
            <a:r>
              <a:rPr lang="tr-TR" b="1" dirty="0" smtClean="0"/>
              <a:t>Teknolojinin ilgi alanı; üretim yöntemleri teknikleri ve üretim bilgileridir.</a:t>
            </a:r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0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Bilim alanı olarak teknolojiyi kavramak için başka bilim dallarının tanımlamaları yapalım:</a:t>
            </a:r>
          </a:p>
          <a:p>
            <a:endParaRPr lang="tr-TR" dirty="0" smtClean="0"/>
          </a:p>
          <a:p>
            <a:r>
              <a:rPr lang="tr-TR" b="1" dirty="0" smtClean="0"/>
              <a:t>Biyoloji: </a:t>
            </a:r>
            <a:r>
              <a:rPr lang="tr-TR" dirty="0" smtClean="0"/>
              <a:t>Canlıları inceleyen bilim dalı.</a:t>
            </a:r>
          </a:p>
          <a:p>
            <a:r>
              <a:rPr lang="tr-TR" b="1" dirty="0" smtClean="0"/>
              <a:t>Sosyoloji: </a:t>
            </a:r>
            <a:r>
              <a:rPr lang="tr-TR" dirty="0" smtClean="0"/>
              <a:t>Toplumları inceleyen bilim dalı.</a:t>
            </a:r>
          </a:p>
          <a:p>
            <a:r>
              <a:rPr lang="tr-TR" b="1" dirty="0" smtClean="0"/>
              <a:t>Ekoloji: </a:t>
            </a:r>
            <a:r>
              <a:rPr lang="tr-TR" dirty="0" smtClean="0"/>
              <a:t>Çevreyi inceleyen bilim dalı.</a:t>
            </a:r>
          </a:p>
          <a:p>
            <a:r>
              <a:rPr lang="tr-TR" b="1" dirty="0" smtClean="0"/>
              <a:t>Filoloji: </a:t>
            </a:r>
            <a:r>
              <a:rPr lang="tr-TR" dirty="0" smtClean="0"/>
              <a:t>Dilleri inceleyen bilim dalı</a:t>
            </a:r>
          </a:p>
          <a:p>
            <a:r>
              <a:rPr lang="tr-TR" sz="2400" b="1" dirty="0" smtClean="0">
                <a:solidFill>
                  <a:srgbClr val="0070C0"/>
                </a:solidFill>
              </a:rPr>
              <a:t>Teknoloji</a:t>
            </a:r>
            <a:r>
              <a:rPr lang="tr-TR" sz="2400" b="1" dirty="0" smtClean="0"/>
              <a:t>: </a:t>
            </a:r>
            <a:r>
              <a:rPr lang="tr-TR" sz="2400" dirty="0" smtClean="0"/>
              <a:t>Üretim yöntem teknik ve bilgiler bütünü.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09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066800"/>
          </a:xfrm>
        </p:spPr>
        <p:txBody>
          <a:bodyPr/>
          <a:lstStyle/>
          <a:p>
            <a:r>
              <a:rPr lang="tr-TR" dirty="0" smtClean="0"/>
              <a:t>Peki neden kavram karmaşası var?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r-TR" dirty="0" smtClean="0"/>
              <a:t>İngilizce </a:t>
            </a:r>
            <a:r>
              <a:rPr lang="tr-TR" b="1" dirty="0" err="1" smtClean="0"/>
              <a:t>Technology</a:t>
            </a:r>
            <a:r>
              <a:rPr lang="tr-TR" dirty="0" smtClean="0"/>
              <a:t> kelimesinin Türkçeye alınmış hali, bu kelimenin okunuşudur. </a:t>
            </a:r>
            <a:br>
              <a:rPr lang="tr-TR" dirty="0" smtClean="0"/>
            </a:br>
            <a:r>
              <a:rPr lang="tr-TR" dirty="0" smtClean="0"/>
              <a:t>Dilimiz dışarıdan kelimeler aldığında onun anlamını almış olmaz.</a:t>
            </a:r>
          </a:p>
          <a:p>
            <a:pPr marL="109728" indent="0">
              <a:buNone/>
            </a:pPr>
            <a:endParaRPr lang="tr-TR" dirty="0" smtClean="0"/>
          </a:p>
          <a:p>
            <a:pPr marL="109728" indent="0" algn="ctr">
              <a:buNone/>
            </a:pPr>
            <a:r>
              <a:rPr lang="tr-TR" sz="3200" b="1" dirty="0" err="1" smtClean="0"/>
              <a:t>Technology</a:t>
            </a:r>
            <a:r>
              <a:rPr lang="tr-TR" sz="3200" dirty="0" smtClean="0"/>
              <a:t> kelimesinin Türkçe karşılığı </a:t>
            </a:r>
          </a:p>
          <a:p>
            <a:pPr marL="109728" indent="0" algn="ctr">
              <a:buNone/>
            </a:pPr>
            <a:r>
              <a:rPr lang="tr-TR" sz="3200" b="1" dirty="0" smtClean="0"/>
              <a:t>Teknik bilimdir. </a:t>
            </a:r>
          </a:p>
          <a:p>
            <a:pPr marL="109728" indent="0">
              <a:buNone/>
            </a:pPr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29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r-TR" dirty="0"/>
              <a:t>Bazı kelimeler anlamı bilinmeden kullanılır ve bir süre sonra gerçek anlamından çok kullanıldığı anlamı yaygınlaşır.</a:t>
            </a:r>
          </a:p>
          <a:p>
            <a:pPr marL="109728" indent="0">
              <a:buNone/>
            </a:pPr>
            <a:r>
              <a:rPr lang="tr-TR" dirty="0"/>
              <a:t>Örnek; </a:t>
            </a:r>
            <a:r>
              <a:rPr lang="tr-TR" b="1" dirty="0">
                <a:solidFill>
                  <a:srgbClr val="0070C0"/>
                </a:solidFill>
              </a:rPr>
              <a:t>elektrik, radyasyon, telefon, </a:t>
            </a:r>
            <a:r>
              <a:rPr lang="tr-TR" b="1" dirty="0" smtClean="0">
                <a:solidFill>
                  <a:srgbClr val="0070C0"/>
                </a:solidFill>
              </a:rPr>
              <a:t>şarj, otonom, otomatik </a:t>
            </a:r>
            <a:r>
              <a:rPr lang="tr-TR" dirty="0"/>
              <a:t>gibi kelimelerin kökeni </a:t>
            </a:r>
            <a:r>
              <a:rPr lang="tr-TR" sz="2400" b="1" dirty="0"/>
              <a:t>Türkçe değildir</a:t>
            </a:r>
            <a:r>
              <a:rPr lang="tr-TR" b="1" dirty="0"/>
              <a:t>. </a:t>
            </a:r>
            <a:endParaRPr lang="tr-TR" b="1" dirty="0" smtClean="0"/>
          </a:p>
          <a:p>
            <a:pPr marL="109728" indent="0">
              <a:buNone/>
            </a:pPr>
            <a:r>
              <a:rPr lang="tr-TR" dirty="0" smtClean="0"/>
              <a:t>Bu yüzden </a:t>
            </a:r>
            <a:r>
              <a:rPr lang="tr-TR" dirty="0"/>
              <a:t>bu kelimelerden herkes farklı şeyler anlayabilir.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9132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Teknoloji kelimesi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Çoğunlukla; </a:t>
            </a:r>
            <a:r>
              <a:rPr lang="tr-TR" b="1" dirty="0" smtClean="0"/>
              <a:t>gelişim, özellik, yöntem ve karmaşık sistemleri</a:t>
            </a:r>
            <a:r>
              <a:rPr lang="tr-TR" dirty="0" smtClean="0"/>
              <a:t> anlatmak için kullanılır.</a:t>
            </a:r>
          </a:p>
          <a:p>
            <a:endParaRPr lang="tr-TR" dirty="0"/>
          </a:p>
          <a:p>
            <a:r>
              <a:rPr lang="tr-TR" dirty="0" smtClean="0"/>
              <a:t>Son teknoloji / </a:t>
            </a:r>
            <a:r>
              <a:rPr lang="tr-TR" b="1" dirty="0"/>
              <a:t>gelişim</a:t>
            </a:r>
            <a:endParaRPr lang="tr-TR" dirty="0" smtClean="0"/>
          </a:p>
          <a:p>
            <a:r>
              <a:rPr lang="tr-TR" dirty="0" smtClean="0"/>
              <a:t>Bunun teknolojisi / </a:t>
            </a:r>
            <a:r>
              <a:rPr lang="tr-TR" b="1" dirty="0"/>
              <a:t>özellik</a:t>
            </a:r>
            <a:endParaRPr lang="tr-TR" dirty="0" smtClean="0"/>
          </a:p>
          <a:p>
            <a:r>
              <a:rPr lang="tr-TR" dirty="0" smtClean="0"/>
              <a:t>Kullandığımız teknoloji / </a:t>
            </a:r>
            <a:r>
              <a:rPr lang="tr-TR" b="1" dirty="0"/>
              <a:t>yöntem </a:t>
            </a:r>
            <a:endParaRPr lang="tr-TR" dirty="0" smtClean="0"/>
          </a:p>
          <a:p>
            <a:r>
              <a:rPr lang="tr-TR" dirty="0" smtClean="0"/>
              <a:t>NASA teknolojisi / </a:t>
            </a:r>
            <a:r>
              <a:rPr lang="tr-TR" b="1" dirty="0"/>
              <a:t>karmaşık </a:t>
            </a:r>
            <a:r>
              <a:rPr lang="tr-TR" b="1" dirty="0" smtClean="0"/>
              <a:t>sistemler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8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dirty="0" smtClean="0"/>
              <a:t>«</a:t>
            </a:r>
            <a:r>
              <a:rPr lang="tr-TR" sz="2400" b="1" dirty="0" smtClean="0"/>
              <a:t>Öğretmenim bize teknoloji, elektronik cihazlar değildir dedin, o zaman ispatla</a:t>
            </a:r>
            <a:r>
              <a:rPr lang="tr-TR" sz="2400" dirty="0" smtClean="0"/>
              <a:t>» der gibisiniz.</a:t>
            </a:r>
            <a:endParaRPr lang="tr-TR" sz="2400" dirty="0"/>
          </a:p>
        </p:txBody>
      </p:sp>
      <p:pic>
        <p:nvPicPr>
          <p:cNvPr id="1026" name="Picture 2" descr="C:\Users\Rıza\AppData\Local\Microsoft\Windows\INetCache\IE\3J9RDWTW\481px-Classic_smiley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2488943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376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Bir ürünü üretmek için nelere ihtiyaç vardır?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Hammadde</a:t>
            </a:r>
          </a:p>
          <a:p>
            <a:r>
              <a:rPr lang="tr-TR" dirty="0" smtClean="0"/>
              <a:t>İnsan gücü</a:t>
            </a:r>
          </a:p>
          <a:p>
            <a:r>
              <a:rPr lang="tr-TR" dirty="0" smtClean="0"/>
              <a:t>Makine gücü</a:t>
            </a:r>
          </a:p>
          <a:p>
            <a:r>
              <a:rPr lang="tr-TR" dirty="0" smtClean="0"/>
              <a:t>Zaman ve emek</a:t>
            </a:r>
          </a:p>
          <a:p>
            <a:r>
              <a:rPr lang="tr-TR" dirty="0" smtClean="0"/>
              <a:t>Plan ve program</a:t>
            </a:r>
          </a:p>
          <a:p>
            <a:r>
              <a:rPr lang="tr-TR" dirty="0" smtClean="0"/>
              <a:t>Üretim yöntem ve tekniği</a:t>
            </a:r>
          </a:p>
          <a:p>
            <a:endParaRPr lang="tr-TR" dirty="0"/>
          </a:p>
          <a:p>
            <a:r>
              <a:rPr lang="tr-TR" b="1" dirty="0" smtClean="0"/>
              <a:t>TEKNOLOJİ</a:t>
            </a:r>
          </a:p>
          <a:p>
            <a:pPr marL="109728" indent="0">
              <a:buNone/>
            </a:pPr>
            <a:endParaRPr lang="tr-TR" dirty="0" smtClean="0"/>
          </a:p>
          <a:p>
            <a:endParaRPr lang="tr-TR" dirty="0" smtClean="0"/>
          </a:p>
          <a:p>
            <a:pPr marL="109728" indent="0">
              <a:buNone/>
            </a:pPr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5324"/>
          <a:stretch/>
        </p:blipFill>
        <p:spPr>
          <a:xfrm>
            <a:off x="3808488" y="3429000"/>
            <a:ext cx="861014" cy="9641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31" y="2204864"/>
            <a:ext cx="1314318" cy="87621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19719"/>
            <a:ext cx="1314318" cy="82144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06" y="2821728"/>
            <a:ext cx="1693912" cy="9498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769827"/>
            <a:ext cx="1149047" cy="64242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66" y="4906848"/>
            <a:ext cx="1547664" cy="849281"/>
          </a:xfrm>
          <a:prstGeom prst="rect">
            <a:avLst/>
          </a:prstGeom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18</a:t>
            </a:fld>
            <a:endParaRPr lang="tr-TR"/>
          </a:p>
        </p:txBody>
      </p:sp>
      <p:cxnSp>
        <p:nvCxnSpPr>
          <p:cNvPr id="12" name="Düz Bağlayıcı 11"/>
          <p:cNvCxnSpPr/>
          <p:nvPr/>
        </p:nvCxnSpPr>
        <p:spPr>
          <a:xfrm>
            <a:off x="395536" y="5331488"/>
            <a:ext cx="4680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tı 12"/>
          <p:cNvSpPr/>
          <p:nvPr/>
        </p:nvSpPr>
        <p:spPr>
          <a:xfrm>
            <a:off x="395536" y="4906848"/>
            <a:ext cx="576064" cy="50405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30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1788"/>
            <a:ext cx="8244408" cy="6170338"/>
          </a:xfr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05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Teknoloji: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dirty="0" smtClean="0"/>
              <a:t>Günlük hayatta sürekli karşılaştığımız bir kelime mi?</a:t>
            </a:r>
          </a:p>
          <a:p>
            <a:pPr algn="ctr"/>
            <a:r>
              <a:rPr lang="tr-TR" sz="2400" dirty="0" smtClean="0"/>
              <a:t>Televizyonda, internette, sosyal medyada sürekli kullanılan bir kelime mi?</a:t>
            </a:r>
          </a:p>
          <a:p>
            <a:pPr algn="ctr"/>
            <a:r>
              <a:rPr lang="tr-TR" sz="2400" dirty="0" smtClean="0"/>
              <a:t>Anlamını bilmeden kullandığımız bir kelime?</a:t>
            </a:r>
          </a:p>
          <a:p>
            <a:pPr algn="ctr"/>
            <a:endParaRPr lang="tr-TR" sz="3200" i="1" dirty="0">
              <a:solidFill>
                <a:srgbClr val="00B050"/>
              </a:solidFill>
            </a:endParaRPr>
          </a:p>
          <a:p>
            <a:pPr marL="109728" indent="0" algn="ctr">
              <a:buNone/>
            </a:pPr>
            <a:r>
              <a:rPr lang="tr-TR" sz="3200" i="1" dirty="0" smtClean="0">
                <a:solidFill>
                  <a:srgbClr val="00B050"/>
                </a:solidFill>
              </a:rPr>
              <a:t> </a:t>
            </a:r>
            <a:r>
              <a:rPr lang="tr-TR" sz="3200" b="1" i="1" dirty="0" smtClean="0">
                <a:solidFill>
                  <a:srgbClr val="00B050"/>
                </a:solidFill>
              </a:rPr>
              <a:t>Nedir bu teknoloji?</a:t>
            </a:r>
          </a:p>
          <a:p>
            <a:pPr algn="ctr"/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8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Elinizdeki kalemin, yoldan geçen araçlar kadar karmaşık bir teknolojisi vardır. </a:t>
            </a:r>
          </a:p>
          <a:p>
            <a:r>
              <a:rPr lang="tr-TR" dirty="0" smtClean="0"/>
              <a:t>Cebinizdeki telefonlar ile silgilerinizin üretim yöntemleri benzeyebilir, farklılık gösterebilir.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9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Autofit/>
          </a:bodyPr>
          <a:lstStyle/>
          <a:p>
            <a:r>
              <a:rPr lang="tr-TR" sz="2800" b="1" dirty="0" smtClean="0"/>
              <a:t>Ürünlerin gelişmesi için onların üretilebilmesi gerekir. Bu üretimi gerçekleştiren bilim ise teknolojidir.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tr-TR" dirty="0" smtClean="0">
                <a:solidFill>
                  <a:srgbClr val="FF0000"/>
                </a:solidFill>
              </a:rPr>
              <a:t>Tekstil Teknolojileri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err="1" smtClean="0">
                <a:solidFill>
                  <a:srgbClr val="FF0000"/>
                </a:solidFill>
              </a:rPr>
              <a:t>Nano</a:t>
            </a:r>
            <a:r>
              <a:rPr lang="tr-TR" dirty="0" smtClean="0">
                <a:solidFill>
                  <a:srgbClr val="FF0000"/>
                </a:solidFill>
              </a:rPr>
              <a:t> Teknoloji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Kimya Teknolojileri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=  </a:t>
            </a:r>
            <a:r>
              <a:rPr lang="tr-TR" b="1" dirty="0" smtClean="0">
                <a:solidFill>
                  <a:srgbClr val="FF0000"/>
                </a:solidFill>
              </a:rPr>
              <a:t>SU TUTMAYAN KIYAFET</a:t>
            </a:r>
          </a:p>
          <a:p>
            <a:pPr marL="109728" indent="0">
              <a:buNone/>
            </a:pPr>
            <a:endParaRPr lang="tr-TR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tr-TR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r>
              <a:rPr lang="tr-TR" dirty="0" smtClean="0">
                <a:solidFill>
                  <a:srgbClr val="FF0000"/>
                </a:solidFill>
              </a:rPr>
              <a:t>Cam T. + Plastik T.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Gıda T. + Elektrik T.+ Isıtma T.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= ÇAY MAKİNESİ, </a:t>
            </a:r>
          </a:p>
          <a:p>
            <a:pPr marL="109728" indent="0">
              <a:buNone/>
            </a:pP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smtClean="0">
                <a:solidFill>
                  <a:srgbClr val="FF0000"/>
                </a:solidFill>
              </a:rPr>
              <a:t>  KAHVE MAKİNESİ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00807"/>
            <a:ext cx="2935600" cy="22928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9" y="4653136"/>
            <a:ext cx="2455035" cy="1844824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39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132856"/>
            <a:ext cx="8229600" cy="5809832"/>
          </a:xfrm>
        </p:spPr>
        <p:txBody>
          <a:bodyPr/>
          <a:lstStyle/>
          <a:p>
            <a:pPr marL="109728" indent="0">
              <a:buNone/>
            </a:pPr>
            <a:r>
              <a:rPr lang="tr-TR" sz="2400" dirty="0">
                <a:solidFill>
                  <a:srgbClr val="FF0000"/>
                </a:solidFill>
              </a:rPr>
              <a:t>Cam </a:t>
            </a:r>
            <a:r>
              <a:rPr lang="tr-TR" sz="2400" dirty="0" smtClean="0">
                <a:solidFill>
                  <a:srgbClr val="FF0000"/>
                </a:solidFill>
              </a:rPr>
              <a:t>T.</a:t>
            </a:r>
            <a:r>
              <a:rPr lang="tr-TR" sz="2400" dirty="0">
                <a:solidFill>
                  <a:srgbClr val="FF0000"/>
                </a:solidFill>
              </a:rPr>
              <a:t/>
            </a:r>
            <a:br>
              <a:rPr lang="tr-TR" sz="2400" dirty="0">
                <a:solidFill>
                  <a:srgbClr val="FF0000"/>
                </a:solidFill>
              </a:rPr>
            </a:br>
            <a:r>
              <a:rPr lang="tr-TR" sz="2400" dirty="0" smtClean="0">
                <a:solidFill>
                  <a:srgbClr val="FF0000"/>
                </a:solidFill>
              </a:rPr>
              <a:t>Güvenlik T. </a:t>
            </a:r>
            <a:br>
              <a:rPr lang="tr-TR" sz="2400" dirty="0" smtClean="0">
                <a:solidFill>
                  <a:srgbClr val="FF0000"/>
                </a:solidFill>
              </a:rPr>
            </a:br>
            <a:r>
              <a:rPr lang="tr-TR" sz="2400" dirty="0" smtClean="0">
                <a:solidFill>
                  <a:srgbClr val="FF0000"/>
                </a:solidFill>
              </a:rPr>
              <a:t>= </a:t>
            </a:r>
            <a:r>
              <a:rPr lang="tr-TR" sz="2400" b="1" dirty="0" smtClean="0">
                <a:solidFill>
                  <a:srgbClr val="FF0000"/>
                </a:solidFill>
              </a:rPr>
              <a:t>KIRILMAZ </a:t>
            </a:r>
            <a:r>
              <a:rPr lang="tr-TR" sz="2400" b="1" dirty="0">
                <a:solidFill>
                  <a:srgbClr val="FF0000"/>
                </a:solidFill>
              </a:rPr>
              <a:t>CAM</a:t>
            </a:r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r>
              <a:rPr lang="tr-TR" dirty="0" smtClean="0">
                <a:solidFill>
                  <a:srgbClr val="FF0000"/>
                </a:solidFill>
              </a:rPr>
              <a:t>Bilgi T. </a:t>
            </a:r>
            <a:r>
              <a:rPr lang="tr-TR" dirty="0">
                <a:solidFill>
                  <a:srgbClr val="FF0000"/>
                </a:solidFill>
              </a:rPr>
              <a:t>+ </a:t>
            </a:r>
            <a:r>
              <a:rPr lang="tr-TR" dirty="0" smtClean="0">
                <a:solidFill>
                  <a:srgbClr val="FF0000"/>
                </a:solidFill>
              </a:rPr>
              <a:t>İletişim T.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Uydu T.+ </a:t>
            </a:r>
            <a:r>
              <a:rPr lang="tr-TR" dirty="0">
                <a:solidFill>
                  <a:srgbClr val="FF0000"/>
                </a:solidFill>
              </a:rPr>
              <a:t>Plastik </a:t>
            </a:r>
            <a:r>
              <a:rPr lang="tr-TR" dirty="0" smtClean="0">
                <a:solidFill>
                  <a:srgbClr val="FF0000"/>
                </a:solidFill>
              </a:rPr>
              <a:t>T.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Elektrik T. 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= </a:t>
            </a:r>
            <a:r>
              <a:rPr lang="tr-TR" b="1" dirty="0">
                <a:solidFill>
                  <a:srgbClr val="FF0000"/>
                </a:solidFill>
              </a:rPr>
              <a:t>CEP </a:t>
            </a:r>
            <a:r>
              <a:rPr lang="tr-TR" b="1" dirty="0" smtClean="0">
                <a:solidFill>
                  <a:srgbClr val="FF0000"/>
                </a:solidFill>
              </a:rPr>
              <a:t>TELEFONU</a:t>
            </a:r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700808"/>
            <a:ext cx="3256757" cy="19540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509120"/>
            <a:ext cx="3584399" cy="2016224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Autofit/>
          </a:bodyPr>
          <a:lstStyle/>
          <a:p>
            <a:r>
              <a:rPr lang="tr-TR" sz="2800" b="1" dirty="0" smtClean="0"/>
              <a:t>Ürünlerin gelişmesi için onların üretilebilmesi gerekir. Bu üretimi gerçekleştiren bilim ise teknolojidir.</a:t>
            </a:r>
            <a:endParaRPr lang="tr-TR" sz="28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0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519214"/>
            <a:ext cx="8229600" cy="5593808"/>
          </a:xfrm>
        </p:spPr>
        <p:txBody>
          <a:bodyPr/>
          <a:lstStyle/>
          <a:p>
            <a:pPr marL="109728" indent="0">
              <a:buNone/>
            </a:pP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Tıp </a:t>
            </a:r>
            <a:r>
              <a:rPr lang="tr-TR" dirty="0">
                <a:solidFill>
                  <a:srgbClr val="FF0000"/>
                </a:solidFill>
              </a:rPr>
              <a:t>+ Nükleer + Elektronik 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=  </a:t>
            </a:r>
            <a:r>
              <a:rPr lang="tr-TR" b="1" dirty="0">
                <a:solidFill>
                  <a:srgbClr val="FF0000"/>
                </a:solidFill>
              </a:rPr>
              <a:t>MR CİHAZI</a:t>
            </a:r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r>
              <a:rPr lang="tr-TR" dirty="0" smtClean="0">
                <a:solidFill>
                  <a:srgbClr val="FF0000"/>
                </a:solidFill>
              </a:rPr>
              <a:t>Ulaşım </a:t>
            </a:r>
            <a:r>
              <a:rPr lang="tr-TR" dirty="0">
                <a:solidFill>
                  <a:srgbClr val="FF0000"/>
                </a:solidFill>
              </a:rPr>
              <a:t>+ Motor + Metal 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+ </a:t>
            </a:r>
            <a:r>
              <a:rPr lang="tr-TR" dirty="0">
                <a:solidFill>
                  <a:srgbClr val="FF0000"/>
                </a:solidFill>
              </a:rPr>
              <a:t>Cam + Elektrik + Mekanik 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= </a:t>
            </a:r>
            <a:r>
              <a:rPr lang="tr-TR" b="1" dirty="0">
                <a:solidFill>
                  <a:srgbClr val="FF0000"/>
                </a:solidFill>
              </a:rPr>
              <a:t>OTOMOBİL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47" y="1725756"/>
            <a:ext cx="3024336" cy="223800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69" y="4005064"/>
            <a:ext cx="2815292" cy="2680158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67544" y="665376"/>
            <a:ext cx="8229600" cy="1066800"/>
          </a:xfrm>
        </p:spPr>
        <p:txBody>
          <a:bodyPr>
            <a:noAutofit/>
          </a:bodyPr>
          <a:lstStyle/>
          <a:p>
            <a:r>
              <a:rPr lang="tr-TR" sz="2800" b="1" dirty="0" smtClean="0"/>
              <a:t>Ürünlerin gelişmesi için onların üretilebilmesi gerekir. Bu üretimi gerçekleştiren bilim ise teknolojidir.</a:t>
            </a:r>
            <a:endParaRPr lang="tr-TR" sz="28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7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24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72530"/>
            <a:ext cx="5361384" cy="5361384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67544" y="665376"/>
            <a:ext cx="8229600" cy="1066800"/>
          </a:xfrm>
        </p:spPr>
        <p:txBody>
          <a:bodyPr>
            <a:noAutofit/>
          </a:bodyPr>
          <a:lstStyle/>
          <a:p>
            <a:r>
              <a:rPr lang="tr-TR" sz="2400" b="1" dirty="0" smtClean="0"/>
              <a:t>Bu ürünün hangi teknolojiler sayesinde üretiliyor?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807011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Teknolojiyi en çok geliştiren şeyler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Buluşlar, bilimsel araştırmalar, deneyler ve ihtiyaçlardır. Bu kavramlar, insanlığın üretebilme kapasitesini ve üretim becerisini geliştirmiştir.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308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ÖNEMLİ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r-TR" dirty="0" smtClean="0"/>
              <a:t>Teknoloji </a:t>
            </a:r>
            <a:r>
              <a:rPr lang="tr-TR" dirty="0"/>
              <a:t>ile Bilişim aynı şeyler değildir.</a:t>
            </a:r>
          </a:p>
          <a:p>
            <a:pPr algn="ctr"/>
            <a:r>
              <a:rPr lang="tr-TR" dirty="0" smtClean="0"/>
              <a:t>Teknolojik gelişmeler aynı anda farklı bölgelerde görülebilir. Bazen bir bölgenin yeni keşfettiği yöntem başka bölgede çoktandır kullanılmakta olabilir.</a:t>
            </a:r>
            <a:endParaRPr lang="tr-TR" dirty="0"/>
          </a:p>
          <a:p>
            <a:pPr algn="ctr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5901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27</a:t>
            </a:fld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2521"/>
            <a:ext cx="8229600" cy="4318284"/>
          </a:xfrm>
        </p:spPr>
      </p:pic>
    </p:spTree>
    <p:extLst>
      <p:ext uri="{BB962C8B-B14F-4D97-AF65-F5344CB8AC3E}">
        <p14:creationId xmlns:p14="http://schemas.microsoft.com/office/powerpoint/2010/main" val="26498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066800"/>
          </a:xfrm>
        </p:spPr>
        <p:txBody>
          <a:bodyPr/>
          <a:lstStyle/>
          <a:p>
            <a:r>
              <a:rPr lang="tr-TR" dirty="0" smtClean="0"/>
              <a:t>Arama sonuçları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921960" cy="4464496"/>
          </a:xfr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0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06680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Görsel Sonuçlar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3" y="1844824"/>
            <a:ext cx="8916183" cy="4801022"/>
          </a:xfr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Peki ya bunlar mı?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7615618" cy="4569371"/>
          </a:xfr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04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Tüm bu görseller neyi anlatıyor?</a:t>
            </a:r>
          </a:p>
          <a:p>
            <a:r>
              <a:rPr lang="tr-TR" dirty="0" smtClean="0"/>
              <a:t>Neye benziyor?</a:t>
            </a:r>
          </a:p>
          <a:p>
            <a:r>
              <a:rPr lang="tr-TR" dirty="0" smtClean="0"/>
              <a:t>Hepsinin ortak özellikleri neler?</a:t>
            </a:r>
          </a:p>
          <a:p>
            <a:endParaRPr lang="tr-TR" dirty="0"/>
          </a:p>
          <a:p>
            <a:endParaRPr lang="tr-TR" dirty="0" smtClean="0"/>
          </a:p>
          <a:p>
            <a:pPr marL="109728" indent="0">
              <a:buNone/>
            </a:pPr>
            <a:r>
              <a:rPr lang="tr-TR" sz="4000" b="1" dirty="0" smtClean="0">
                <a:solidFill>
                  <a:srgbClr val="FF0000"/>
                </a:solidFill>
              </a:rPr>
              <a:t>         </a:t>
            </a:r>
            <a:endParaRPr lang="tr-TR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77072"/>
            <a:ext cx="3775191" cy="2265115"/>
          </a:xfrm>
          <a:prstGeom prst="rect">
            <a:avLst/>
          </a:prstGeom>
        </p:spPr>
      </p:pic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38065"/>
            <a:ext cx="3907655" cy="2104122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07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17418" y="62068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            Şaşırmaya </a:t>
            </a:r>
            <a:r>
              <a:rPr lang="tr-TR" b="1" dirty="0">
                <a:solidFill>
                  <a:srgbClr val="FF0000"/>
                </a:solidFill>
              </a:rPr>
              <a:t>hazır olun!!</a:t>
            </a:r>
            <a:br>
              <a:rPr lang="tr-TR" b="1" dirty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09" y="1268760"/>
            <a:ext cx="3818809" cy="282591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5" y="1268760"/>
            <a:ext cx="3758168" cy="281862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01" y="4365104"/>
            <a:ext cx="3160393" cy="2321921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14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İçerik Yer Tutucusu 2"/>
          <p:cNvSpPr txBox="1">
            <a:spLocks/>
          </p:cNvSpPr>
          <p:nvPr/>
        </p:nvSpPr>
        <p:spPr>
          <a:xfrm>
            <a:off x="539552" y="1268760"/>
            <a:ext cx="8229600" cy="48017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Georgia"/>
              <a:buNone/>
            </a:pPr>
            <a:r>
              <a:rPr lang="tr-TR" sz="4400" b="1" dirty="0" smtClean="0"/>
              <a:t>Bunların hiç biri teknoloji kelimesinin tanımı değil.</a:t>
            </a:r>
          </a:p>
          <a:p>
            <a:r>
              <a:rPr lang="tr-TR" sz="3600" dirty="0" smtClean="0"/>
              <a:t>Bu gördüklerinizin hepsi birer </a:t>
            </a:r>
            <a:r>
              <a:rPr lang="tr-TR" sz="3600" b="1" dirty="0" smtClean="0"/>
              <a:t>ürün</a:t>
            </a:r>
            <a:r>
              <a:rPr lang="tr-TR" sz="3600" dirty="0" smtClean="0"/>
              <a:t>.</a:t>
            </a:r>
          </a:p>
          <a:p>
            <a:r>
              <a:rPr lang="tr-TR" sz="3600" b="1" dirty="0" smtClean="0"/>
              <a:t>Teknolojileri</a:t>
            </a:r>
            <a:r>
              <a:rPr lang="tr-TR" sz="3600" dirty="0" smtClean="0"/>
              <a:t> var</a:t>
            </a:r>
          </a:p>
          <a:p>
            <a:r>
              <a:rPr lang="tr-TR" sz="3600" b="1" dirty="0" smtClean="0"/>
              <a:t>Tasarımları</a:t>
            </a:r>
            <a:r>
              <a:rPr lang="tr-TR" sz="3600" dirty="0" smtClean="0"/>
              <a:t> var</a:t>
            </a:r>
          </a:p>
          <a:p>
            <a:r>
              <a:rPr lang="tr-TR" sz="3600" dirty="0" smtClean="0"/>
              <a:t>Ancak hiç biri </a:t>
            </a:r>
            <a:r>
              <a:rPr lang="tr-TR" sz="3600" b="1" dirty="0" smtClean="0"/>
              <a:t>teknoloji değil. </a:t>
            </a:r>
          </a:p>
          <a:p>
            <a:pPr marL="109728" indent="0">
              <a:buFont typeface="Georgia"/>
              <a:buNone/>
            </a:pPr>
            <a:endParaRPr lang="tr-TR" sz="4400" dirty="0" smtClean="0"/>
          </a:p>
          <a:p>
            <a:pPr marL="109728" indent="0">
              <a:buFont typeface="Georgia"/>
              <a:buNone/>
            </a:pPr>
            <a:endParaRPr lang="tr-TR" sz="44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20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tr-TR" sz="3600" dirty="0" smtClean="0"/>
              <a:t>Çünkü </a:t>
            </a:r>
            <a:r>
              <a:rPr lang="tr-TR" sz="3600" b="1" dirty="0" smtClean="0"/>
              <a:t>teknolojiyi</a:t>
            </a:r>
            <a:r>
              <a:rPr lang="tr-TR" sz="3600" dirty="0" smtClean="0"/>
              <a:t> </a:t>
            </a:r>
            <a:r>
              <a:rPr lang="tr-TR" sz="3600" b="1" dirty="0" smtClean="0">
                <a:solidFill>
                  <a:srgbClr val="FF0000"/>
                </a:solidFill>
              </a:rPr>
              <a:t>şudur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smtClean="0"/>
              <a:t>diyerek </a:t>
            </a:r>
            <a:r>
              <a:rPr lang="tr-TR" sz="3600" b="1" dirty="0" smtClean="0">
                <a:solidFill>
                  <a:srgbClr val="FF0000"/>
                </a:solidFill>
              </a:rPr>
              <a:t>gösteremeyiz</a:t>
            </a:r>
            <a:r>
              <a:rPr lang="tr-TR" sz="3600" dirty="0" smtClean="0"/>
              <a:t>.</a:t>
            </a:r>
          </a:p>
          <a:p>
            <a:pPr marL="109728" indent="0" algn="ctr">
              <a:buNone/>
            </a:pPr>
            <a:r>
              <a:rPr lang="tr-TR" sz="3600" dirty="0" smtClean="0"/>
              <a:t>Teknoloji, ispat edilen bir kavramdır, gösterilebilen bir kavram değildir.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9186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ntsel">
  <a:themeElements>
    <a:clrScheme name="Kentsel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Kentsel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ntsel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240</TotalTime>
  <Words>539</Words>
  <Application>Microsoft Office PowerPoint</Application>
  <PresentationFormat>Ekran Gösterisi (4:3)</PresentationFormat>
  <Paragraphs>138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Kentsel</vt:lpstr>
      <vt:lpstr>TEKNOLOJİ VE TASARIM             ÖĞRENİYORUM</vt:lpstr>
      <vt:lpstr>Teknoloji:</vt:lpstr>
      <vt:lpstr>Arama sonuçları</vt:lpstr>
      <vt:lpstr>Görsel Sonuçlar</vt:lpstr>
      <vt:lpstr>Peki ya bunlar mı?</vt:lpstr>
      <vt:lpstr>PowerPoint Sunusu</vt:lpstr>
      <vt:lpstr>            Şaşırmaya hazır olun!! </vt:lpstr>
      <vt:lpstr>PowerPoint Sunusu</vt:lpstr>
      <vt:lpstr>PowerPoint Sunusu</vt:lpstr>
      <vt:lpstr>Teknoloji ne değildir?</vt:lpstr>
      <vt:lpstr>Teknoloji;</vt:lpstr>
      <vt:lpstr>Kısaca;</vt:lpstr>
      <vt:lpstr>Örnek:</vt:lpstr>
      <vt:lpstr>Peki neden kavram karmaşası var?</vt:lpstr>
      <vt:lpstr>PowerPoint Sunusu</vt:lpstr>
      <vt:lpstr>Teknoloji kelimesi</vt:lpstr>
      <vt:lpstr>PowerPoint Sunusu</vt:lpstr>
      <vt:lpstr>Bir ürünü üretmek için nelere ihtiyaç vardır?</vt:lpstr>
      <vt:lpstr>PowerPoint Sunusu</vt:lpstr>
      <vt:lpstr>PowerPoint Sunusu</vt:lpstr>
      <vt:lpstr>Ürünlerin gelişmesi için onların üretilebilmesi gerekir. Bu üretimi gerçekleştiren bilim ise teknolojidir.</vt:lpstr>
      <vt:lpstr>Ürünlerin gelişmesi için onların üretilebilmesi gerekir. Bu üretimi gerçekleştiren bilim ise teknolojidir.</vt:lpstr>
      <vt:lpstr>Ürünlerin gelişmesi için onların üretilebilmesi gerekir. Bu üretimi gerçekleştiren bilim ise teknolojidir.</vt:lpstr>
      <vt:lpstr>Bu ürünün hangi teknolojiler sayesinde üretiliyor?</vt:lpstr>
      <vt:lpstr>Teknolojiyi en çok geliştiren şeyler</vt:lpstr>
      <vt:lpstr>ÖNEMLİ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TEKNOLOJİ  VE TASARIM     ÖĞRENİYORUM</dc:title>
  <dc:creator>Rıza</dc:creator>
  <cp:lastModifiedBy>Rıza</cp:lastModifiedBy>
  <cp:revision>78</cp:revision>
  <dcterms:created xsi:type="dcterms:W3CDTF">2017-09-08T12:58:47Z</dcterms:created>
  <dcterms:modified xsi:type="dcterms:W3CDTF">2022-04-08T12:51:17Z</dcterms:modified>
</cp:coreProperties>
</file>