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197C-4B4B-4FD7-8F9C-7F9D39A08416}" type="datetimeFigureOut">
              <a:rPr lang="tr-TR" smtClean="0"/>
              <a:t>8.04.2022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710B-5E6A-4FD6-B412-B574129C19D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60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78A0227-349F-489B-BE99-B0A5C11868D8}" type="datetime1">
              <a:rPr lang="tr-TR" smtClean="0"/>
              <a:t>8.04.2022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6A0A-7840-4870-B1CA-3459CA78C36D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9338-776D-43B6-ADB3-F56161A12602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F5FE83-B04E-41CA-80B4-5B78F04568E5}" type="datetime1">
              <a:rPr lang="tr-TR" smtClean="0"/>
              <a:t>8.04.2022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34CCF4-F585-4A82-81FE-2971E7FC9D71}" type="datetime1">
              <a:rPr lang="tr-TR" smtClean="0"/>
              <a:t>8.04.2022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D1C91-77CC-43E1-B487-E2776F1E4993}" type="datetime1">
              <a:rPr lang="tr-TR" smtClean="0"/>
              <a:t>8.04.2022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BE71-581F-4BDF-8510-CD3886A96832}" type="datetime1">
              <a:rPr lang="tr-TR" smtClean="0"/>
              <a:t>8.04.2022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75BC9-C42D-4382-9C97-F98ED5DDABD2}" type="datetime1">
              <a:rPr lang="tr-TR" smtClean="0"/>
              <a:t>8.04.2022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150E-3E8F-4A2D-9338-D18578058C8B}" type="datetime1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BA372E-48E5-42B1-8F39-35C6F0E9561A}" type="datetime1">
              <a:rPr lang="tr-TR" smtClean="0"/>
              <a:t>8.04.2022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C84EC2-52AB-4C5B-BC13-383D70CFF83E}" type="datetime1">
              <a:rPr lang="tr-TR" smtClean="0"/>
              <a:t>8.04.2022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D9718A-1410-484E-A089-68292EA8C8A7}" type="datetime1">
              <a:rPr lang="tr-TR" smtClean="0"/>
              <a:t>8.04.2022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r.wiktionary.org/w/index.php?title=mise_en_page&amp;action=edit&amp;redlink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750496" cy="189436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GÖRSEL İLETİŞİM TASARIMI</a:t>
            </a: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www.teknoloji-tasarim.com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942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7200" dirty="0" smtClean="0"/>
              <a:t>Kaygan Zemin</a:t>
            </a:r>
          </a:p>
          <a:p>
            <a:pPr marL="0" indent="0" algn="ctr">
              <a:buNone/>
            </a:pPr>
            <a:endParaRPr lang="tr-TR" sz="7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36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66720" cy="6224371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31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5986165" cy="5986165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27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000" dirty="0" smtClean="0"/>
              <a:t>İNDİRİM</a:t>
            </a:r>
            <a:endParaRPr lang="tr-TR" sz="8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41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984776" cy="6984776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561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7961430" cy="5678624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8339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/>
              <a:t>Bir görseli saniyenin 10’da 1’i sürede anlayabiliyoruz ve tepkiye geçebiliyoruz.</a:t>
            </a:r>
          </a:p>
          <a:p>
            <a:pPr algn="ctr"/>
            <a:endParaRPr lang="tr-TR" sz="3200" dirty="0"/>
          </a:p>
          <a:p>
            <a:pPr marL="0" indent="0" algn="ctr">
              <a:buNone/>
            </a:pPr>
            <a:r>
              <a:rPr lang="tr-TR" sz="3200" dirty="0" smtClean="0"/>
              <a:t>Yazılı ve sözlü mesajları ise anlamak ve tepki vermek daha uzun sürüyor. </a:t>
            </a:r>
            <a:endParaRPr lang="tr-TR" sz="3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068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MİZANPAJ NEDİR?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tr-TR" dirty="0" smtClean="0"/>
              <a:t>Fransızca </a:t>
            </a:r>
            <a:r>
              <a:rPr lang="tr-TR" dirty="0">
                <a:hlinkClick r:id="rId2" tooltip="mise en page (sayfa mevcut değil)"/>
              </a:rPr>
              <a:t>mise en </a:t>
            </a:r>
            <a:r>
              <a:rPr lang="tr-TR" dirty="0" err="1" smtClean="0">
                <a:hlinkClick r:id="rId2" tooltip="mise en page (sayfa mevcut değil)"/>
              </a:rPr>
              <a:t>page</a:t>
            </a:r>
            <a:r>
              <a:rPr lang="tr-TR" dirty="0" smtClean="0"/>
              <a:t> kelimesinin </a:t>
            </a:r>
            <a:r>
              <a:rPr lang="tr-TR" dirty="0" err="1" smtClean="0"/>
              <a:t>Türkçe’ye</a:t>
            </a:r>
            <a:r>
              <a:rPr lang="tr-TR" dirty="0" smtClean="0"/>
              <a:t> alınmış halidir.</a:t>
            </a:r>
          </a:p>
          <a:p>
            <a:r>
              <a:rPr lang="tr-TR" sz="2800" b="1" dirty="0" smtClean="0"/>
              <a:t>Türkçe karşılığı ise sayfa düzenidir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Görsel medya yıllarca kağıda muhtaçtı. Çünkü sosyal medya, web siteleri yoktu. </a:t>
            </a:r>
          </a:p>
          <a:p>
            <a:r>
              <a:rPr lang="tr-TR" dirty="0" smtClean="0"/>
              <a:t>Kağıtlar, afişler, gazeteler, dergiler, </a:t>
            </a:r>
            <a:r>
              <a:rPr lang="tr-TR" dirty="0" err="1" smtClean="0"/>
              <a:t>bilbordlar</a:t>
            </a:r>
            <a:r>
              <a:rPr lang="tr-TR" dirty="0" smtClean="0"/>
              <a:t>, el ilanları, posterler, matbaanın icadından itibaren çok daha değer kazanan iletişim araçlarıydı.</a:t>
            </a:r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412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MİZANPAJ İLKELERİ NELERDİR?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VURGU</a:t>
            </a:r>
          </a:p>
          <a:p>
            <a:r>
              <a:rPr lang="tr-TR" sz="2800" dirty="0" smtClean="0"/>
              <a:t>ODAK</a:t>
            </a:r>
          </a:p>
          <a:p>
            <a:r>
              <a:rPr lang="tr-TR" sz="2800" dirty="0" smtClean="0"/>
              <a:t>BİRLİK</a:t>
            </a:r>
          </a:p>
          <a:p>
            <a:r>
              <a:rPr lang="tr-TR" sz="2800" dirty="0" smtClean="0"/>
              <a:t>DENGE</a:t>
            </a:r>
          </a:p>
          <a:p>
            <a:r>
              <a:rPr lang="tr-TR" sz="2800" dirty="0" smtClean="0"/>
              <a:t>ZITLIK</a:t>
            </a:r>
          </a:p>
          <a:p>
            <a:r>
              <a:rPr lang="tr-TR" sz="2800" dirty="0" smtClean="0"/>
              <a:t>ÇEŞİTLİLİK,</a:t>
            </a:r>
          </a:p>
          <a:p>
            <a:endParaRPr lang="tr-TR" sz="2800" dirty="0" smtClean="0"/>
          </a:p>
          <a:p>
            <a:r>
              <a:rPr lang="tr-TR" sz="2800" dirty="0" smtClean="0"/>
              <a:t>İyi ve etkili bir sayfa düzeni sadece kurallarla olmaz biraz da deneyim ve farklılık ile olur.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8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62" y="1556792"/>
            <a:ext cx="4648938" cy="3312368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1287"/>
            <a:ext cx="4650033" cy="3321452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12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İLETİŞİM NEDİR?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Farklı kişiler veya gruplar arasında gerçekleşen duygu düşünce davranış ve bilgi alışverişini iletişim olarak tanımlayabiliriz.</a:t>
            </a:r>
          </a:p>
          <a:p>
            <a:r>
              <a:rPr lang="tr-TR" dirty="0" smtClean="0"/>
              <a:t>Her insan, yaşadığı sürece kendisini ifade etme, var olma hakkına sahiptir. </a:t>
            </a:r>
          </a:p>
          <a:p>
            <a:r>
              <a:rPr lang="tr-TR" dirty="0" smtClean="0"/>
              <a:t>İletişim becerisi, insanlığın en büyük gücüdür.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97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DERGİ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0"/>
            <a:ext cx="4709772" cy="6869022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034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gazete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8359"/>
            <a:ext cx="3960440" cy="6779641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01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AFİŞ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727"/>
            <a:ext cx="4824536" cy="6823273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8077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 İLANI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9697"/>
            <a:ext cx="7467600" cy="4694631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360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BİLBORD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84076"/>
            <a:ext cx="7488832" cy="5139395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08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UYARI LEVHALARI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88840"/>
            <a:ext cx="7440860" cy="4140890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52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KARTVİZİTLER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33836"/>
            <a:ext cx="5224164" cy="5224164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741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SİTELERİ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43493"/>
            <a:ext cx="5890000" cy="5314507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215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VİDEO İÇERİKLER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7905502" cy="4959212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04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SOSYAL MEDYA PAYLAŞIMLARI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792616" cy="5193686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88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İLETİŞİM TÜRLERİ NELERDİR?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tr-TR" dirty="0" smtClean="0"/>
              <a:t>SÖZLÜ İLETİŞİM: Yüz </a:t>
            </a:r>
            <a:r>
              <a:rPr lang="tr-TR" dirty="0"/>
              <a:t>yüze görüşmeler, sözlü</a:t>
            </a:r>
          </a:p>
          <a:p>
            <a:r>
              <a:rPr lang="tr-TR" dirty="0"/>
              <a:t>bilgilendirmeler, telefonla yapılan </a:t>
            </a:r>
            <a:r>
              <a:rPr lang="tr-TR" dirty="0" smtClean="0"/>
              <a:t>görüşmeler… SÖZSÜZ İLETİŞİM: jest, mimik </a:t>
            </a:r>
            <a:r>
              <a:rPr lang="tr-TR" dirty="0"/>
              <a:t>ve el hareketlerimizi kullanarak kendimizi anlatmaya dayanan iletişimdir.</a:t>
            </a:r>
            <a:endParaRPr lang="tr-TR" dirty="0" smtClean="0"/>
          </a:p>
          <a:p>
            <a:r>
              <a:rPr lang="tr-TR" dirty="0" smtClean="0"/>
              <a:t>YAZILI İLETİŞİM: </a:t>
            </a:r>
            <a:r>
              <a:rPr lang="tr-TR" dirty="0"/>
              <a:t>Mesajların karşı tarafa yazı dili kullanılarak aktarıldığı iletişim </a:t>
            </a:r>
            <a:r>
              <a:rPr lang="tr-TR" dirty="0" smtClean="0"/>
              <a:t>türüdür.</a:t>
            </a:r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06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b="1" u="sng" dirty="0" smtClean="0">
                <a:solidFill>
                  <a:srgbClr val="0070C0"/>
                </a:solidFill>
              </a:rPr>
              <a:t>www.spark.adobe.com</a:t>
            </a:r>
          </a:p>
          <a:p>
            <a:r>
              <a:rPr lang="tr-TR" b="1" u="sng" dirty="0" smtClean="0">
                <a:solidFill>
                  <a:srgbClr val="0070C0"/>
                </a:solidFill>
              </a:rPr>
              <a:t>www.canva.com </a:t>
            </a:r>
          </a:p>
          <a:p>
            <a:r>
              <a:rPr lang="tr-TR" dirty="0" smtClean="0"/>
              <a:t>Bu sitelerin uygulamaları telefon ve tablette de kullanılabilir.</a:t>
            </a:r>
          </a:p>
          <a:p>
            <a:endParaRPr lang="tr-TR" b="1" u="sng" dirty="0" smtClean="0">
              <a:solidFill>
                <a:srgbClr val="0070C0"/>
              </a:solidFill>
            </a:endParaRPr>
          </a:p>
          <a:p>
            <a:r>
              <a:rPr lang="tr-TR" b="1" dirty="0" smtClean="0"/>
              <a:t>Bilişim teknolojileri dersinde öğrendiğiniz</a:t>
            </a:r>
            <a:endParaRPr lang="tr-TR" b="1" dirty="0"/>
          </a:p>
          <a:p>
            <a:r>
              <a:rPr lang="tr-TR" b="1" dirty="0" smtClean="0">
                <a:solidFill>
                  <a:srgbClr val="FF0000"/>
                </a:solidFill>
              </a:rPr>
              <a:t>Microsoft Publisher da kullanabilirsiniz.</a:t>
            </a:r>
            <a:endParaRPr lang="tr-TR" b="1" dirty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0070C0"/>
              </a:solidFill>
            </a:endParaRPr>
          </a:p>
          <a:p>
            <a:endParaRPr lang="tr-TR" dirty="0"/>
          </a:p>
          <a:p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602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31</a:t>
            </a:fld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467600" cy="3918443"/>
          </a:xfrm>
        </p:spPr>
      </p:pic>
    </p:spTree>
    <p:extLst>
      <p:ext uri="{BB962C8B-B14F-4D97-AF65-F5344CB8AC3E}">
        <p14:creationId xmlns:p14="http://schemas.microsoft.com/office/powerpoint/2010/main" val="389431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İLETİŞİM ÖGELERİ NELERDİR?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/>
              <a:t>Kaynak (Gönderici): </a:t>
            </a:r>
            <a:r>
              <a:rPr lang="tr-TR" dirty="0"/>
              <a:t>Duygu ve düşüncenin aktarılmasında sözü söyleyen kişi veya topluluğa denir.</a:t>
            </a:r>
          </a:p>
          <a:p>
            <a:r>
              <a:rPr lang="tr-TR" b="1" dirty="0"/>
              <a:t>Alıcı: </a:t>
            </a:r>
            <a:r>
              <a:rPr lang="tr-TR" dirty="0"/>
              <a:t>Aktarılmak istenen duygu ve düşüncenin aktarıldığı kişi veya topluluğa denir.</a:t>
            </a:r>
          </a:p>
          <a:p>
            <a:r>
              <a:rPr lang="tr-TR" b="1" dirty="0"/>
              <a:t>İleti (Mesaj): </a:t>
            </a:r>
            <a:r>
              <a:rPr lang="tr-TR" dirty="0"/>
              <a:t>Gönderici ve alıcı arasında aktarılmakta olan duygu düşünce ya da isteğe denir.</a:t>
            </a:r>
          </a:p>
          <a:p>
            <a:r>
              <a:rPr lang="tr-TR" b="1" dirty="0"/>
              <a:t>Bağlam (Ortam): </a:t>
            </a:r>
            <a:r>
              <a:rPr lang="tr-TR" dirty="0"/>
              <a:t>İletişimin gerçekleştiği yere denir.</a:t>
            </a:r>
          </a:p>
          <a:p>
            <a:r>
              <a:rPr lang="tr-TR" b="1" dirty="0"/>
              <a:t>Dönüt (Geri bildirim): </a:t>
            </a:r>
            <a:r>
              <a:rPr lang="tr-TR" dirty="0"/>
              <a:t>Eğer varsa gönderici tarafından aktarılan duygu, düşünce ya da isteğe verilen yanıttır.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88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44000" cy="4195132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49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GÖRSEL İLETİŞİM NEDİR?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tr-TR" dirty="0" smtClean="0"/>
              <a:t>İnsan zihni gördüğü ögeleri, duyduğuna göre daha zor unutur. Hatta gördüğü ögeleri tanıması ve anımsaması bu nedenle daha kolay olur.</a:t>
            </a:r>
          </a:p>
          <a:p>
            <a:r>
              <a:rPr lang="tr-TR" dirty="0" smtClean="0"/>
              <a:t>Bu durumu fark eden sosyal bilimler, insanların görseller ile desteklenmiş mesajları daha çok dikkate aldığını fark ettiler. </a:t>
            </a:r>
          </a:p>
          <a:p>
            <a:r>
              <a:rPr lang="tr-TR" b="1" i="1" dirty="0" smtClean="0"/>
              <a:t>Evrensel bir dil olan resim, herkesin anlayabileceği şekilde tasarlanarak görsel bir iletişim aracı olarak kullanılabilir. İşte bu duruma </a:t>
            </a:r>
            <a:r>
              <a:rPr lang="tr-TR" b="1" i="1" u="sng" dirty="0" smtClean="0"/>
              <a:t>görsel iletişim tasarımı </a:t>
            </a:r>
            <a:r>
              <a:rPr lang="tr-TR" b="1" i="1" dirty="0" smtClean="0"/>
              <a:t>nedir.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0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dobe Gothic Std B" pitchFamily="34" charset="-128"/>
                <a:cs typeface="Arial" panose="020B0604020202020204" pitchFamily="34" charset="0"/>
              </a:rPr>
              <a:t>GÖRSEL İLETİŞİM NEDİR?</a:t>
            </a:r>
            <a:endParaRPr lang="tr-TR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dobe Gothic Std B" pitchFamily="34" charset="-128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tr-TR" dirty="0" smtClean="0"/>
              <a:t>İnsan zihni gördüğü ögeleri, duyduğuna göre daha zor unutur. Hatta gördüğü ögeleri tanıması ve anımsaması bu nedenle daha kolay olur.</a:t>
            </a:r>
          </a:p>
          <a:p>
            <a:r>
              <a:rPr lang="tr-TR" dirty="0" smtClean="0"/>
              <a:t>Bu durumu fark eden sosyal bilimler, insanların görseller ile desteklenmiş mesajları daha çok dikkate aldığını fark ettiler. </a:t>
            </a:r>
          </a:p>
          <a:p>
            <a:r>
              <a:rPr lang="tr-TR" b="1" i="1" dirty="0" smtClean="0"/>
              <a:t>Evrensel bir dil olan resim, herkesin anlayabileceği şekilde tasarlanarak görsel bir iletişim aracı olarak kullanılabilir. İşte bu duruma </a:t>
            </a:r>
            <a:r>
              <a:rPr lang="tr-TR" b="1" i="1" u="sng" dirty="0" smtClean="0"/>
              <a:t>görsel iletişim tasarımı </a:t>
            </a:r>
            <a:r>
              <a:rPr lang="tr-TR" b="1" i="1" dirty="0" smtClean="0"/>
              <a:t>nedir.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81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5000" dirty="0" smtClean="0"/>
              <a:t>   DUR</a:t>
            </a:r>
            <a:endParaRPr lang="tr-TR" sz="15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08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08285"/>
            <a:ext cx="7066285" cy="7066285"/>
          </a:xfr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981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sel iletişim tasarımı 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Görsel iletişim tasarımı </Template>
  <TotalTime>0</TotalTime>
  <Words>492</Words>
  <Application>Microsoft Office PowerPoint</Application>
  <PresentationFormat>Ekran Gösterisi (4:3)</PresentationFormat>
  <Paragraphs>93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Görsel iletişim tasarımı </vt:lpstr>
      <vt:lpstr>GÖRSEL İLETİŞİM TASARIMI</vt:lpstr>
      <vt:lpstr>İLETİŞİM NEDİR?</vt:lpstr>
      <vt:lpstr>İLETİŞİM TÜRLERİ NELERDİR?</vt:lpstr>
      <vt:lpstr>İLETİŞİM ÖGELERİ NELERDİR?</vt:lpstr>
      <vt:lpstr>PowerPoint Sunusu</vt:lpstr>
      <vt:lpstr>GÖRSEL İLETİŞİM NEDİR?</vt:lpstr>
      <vt:lpstr>GÖRSEL İLETİŞİM NEDİR?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MİZANPAJ NEDİR?</vt:lpstr>
      <vt:lpstr>MİZANPAJ İLKELERİ NELERDİR?</vt:lpstr>
      <vt:lpstr>İLAN</vt:lpstr>
      <vt:lpstr>DERGİ</vt:lpstr>
      <vt:lpstr>gazete</vt:lpstr>
      <vt:lpstr>AFİŞ</vt:lpstr>
      <vt:lpstr>EL İLANI</vt:lpstr>
      <vt:lpstr>BİLBORD</vt:lpstr>
      <vt:lpstr>UYARI LEVHALARI</vt:lpstr>
      <vt:lpstr>KARTVİZİTLER</vt:lpstr>
      <vt:lpstr>WEB SİTELERİ</vt:lpstr>
      <vt:lpstr>VİDEO İÇERİKLER</vt:lpstr>
      <vt:lpstr>SOSYAL MEDYA PAYLAŞIMLARI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GÖRSEL İLETİŞİM TASARIMI</dc:title>
  <dc:creator>Rıza</dc:creator>
  <cp:lastModifiedBy>Rıza</cp:lastModifiedBy>
  <cp:revision>1</cp:revision>
  <dcterms:created xsi:type="dcterms:W3CDTF">2022-04-08T13:14:59Z</dcterms:created>
  <dcterms:modified xsi:type="dcterms:W3CDTF">2022-04-08T13:15:23Z</dcterms:modified>
</cp:coreProperties>
</file>