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5" r:id="rId3"/>
    <p:sldId id="296" r:id="rId4"/>
    <p:sldId id="297" r:id="rId5"/>
    <p:sldId id="257" r:id="rId6"/>
    <p:sldId id="258" r:id="rId7"/>
    <p:sldId id="259" r:id="rId8"/>
    <p:sldId id="262" r:id="rId9"/>
    <p:sldId id="263" r:id="rId10"/>
    <p:sldId id="261" r:id="rId11"/>
    <p:sldId id="260" r:id="rId12"/>
    <p:sldId id="264" r:id="rId13"/>
    <p:sldId id="265" r:id="rId14"/>
    <p:sldId id="266" r:id="rId15"/>
    <p:sldId id="267" r:id="rId16"/>
    <p:sldId id="268" r:id="rId17"/>
    <p:sldId id="270" r:id="rId18"/>
    <p:sldId id="283" r:id="rId19"/>
    <p:sldId id="269" r:id="rId20"/>
    <p:sldId id="273" r:id="rId21"/>
    <p:sldId id="271" r:id="rId22"/>
    <p:sldId id="272" r:id="rId23"/>
    <p:sldId id="274" r:id="rId24"/>
    <p:sldId id="275" r:id="rId25"/>
    <p:sldId id="278" r:id="rId26"/>
    <p:sldId id="276" r:id="rId27"/>
    <p:sldId id="277" r:id="rId28"/>
    <p:sldId id="299" r:id="rId29"/>
    <p:sldId id="279" r:id="rId30"/>
    <p:sldId id="280" r:id="rId31"/>
    <p:sldId id="284" r:id="rId32"/>
    <p:sldId id="282" r:id="rId33"/>
    <p:sldId id="301" r:id="rId34"/>
    <p:sldId id="285" r:id="rId35"/>
    <p:sldId id="286" r:id="rId36"/>
    <p:sldId id="281" r:id="rId37"/>
    <p:sldId id="287" r:id="rId38"/>
    <p:sldId id="293" r:id="rId39"/>
    <p:sldId id="294" r:id="rId40"/>
    <p:sldId id="288" r:id="rId41"/>
    <p:sldId id="289" r:id="rId42"/>
    <p:sldId id="291"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53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23720DD-5B6D-40BF-8493-A6B52D484E6B}" type="datetimeFigureOut">
              <a:rPr lang="tr-TR" smtClean="0"/>
              <a:t>1.01.2020</a:t>
            </a:fld>
            <a:endParaRPr lang="tr-TR"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302176B-0E47-46AC-8F43-DAB4B8A37D06}" type="slidenum">
              <a:rPr lang="tr-TR" smtClean="0"/>
              <a:t>‹#›</a:t>
            </a:fld>
            <a:endParaRPr lang="tr-TR"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1.01.2020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1.01.2020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1.01.2020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1.01.2020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1.01.2020</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dirty="0"/>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1.01.2020</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1.01.2020</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1.01.2020</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1.01.2020</a:t>
            </a:fld>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1.01.2020</a:t>
            </a:fld>
            <a:endParaRPr lang="tr-TR"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23720DD-5B6D-40BF-8493-A6B52D484E6B}" type="datetimeFigureOut">
              <a:rPr lang="tr-TR" smtClean="0"/>
              <a:t>1.01.2020</a:t>
            </a:fld>
            <a:endParaRPr lang="tr-TR"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302176B-0E47-46AC-8F43-DAB4B8A37D06}" type="slidenum">
              <a:rPr lang="tr-TR" smtClean="0"/>
              <a:t>‹#›</a:t>
            </a:fld>
            <a:endParaRPr lang="tr-T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716016" y="2780928"/>
            <a:ext cx="3313355" cy="1702160"/>
          </a:xfrm>
        </p:spPr>
        <p:txBody>
          <a:bodyPr>
            <a:normAutofit fontScale="90000"/>
          </a:bodyPr>
          <a:lstStyle/>
          <a:p>
            <a:r>
              <a:rPr lang="tr-TR" b="1" dirty="0" smtClean="0">
                <a:solidFill>
                  <a:schemeClr val="accent1">
                    <a:lumMod val="75000"/>
                  </a:schemeClr>
                </a:solidFill>
              </a:rPr>
              <a:t>FİKRİ </a:t>
            </a:r>
            <a:br>
              <a:rPr lang="tr-TR" b="1" dirty="0" smtClean="0">
                <a:solidFill>
                  <a:schemeClr val="accent1">
                    <a:lumMod val="75000"/>
                  </a:schemeClr>
                </a:solidFill>
              </a:rPr>
            </a:br>
            <a:r>
              <a:rPr lang="tr-TR" sz="2000" b="1" dirty="0" smtClean="0">
                <a:solidFill>
                  <a:schemeClr val="accent1">
                    <a:lumMod val="75000"/>
                  </a:schemeClr>
                </a:solidFill>
              </a:rPr>
              <a:t>VE </a:t>
            </a:r>
            <a:r>
              <a:rPr lang="tr-TR" b="1" dirty="0" smtClean="0">
                <a:solidFill>
                  <a:schemeClr val="accent1">
                    <a:lumMod val="75000"/>
                  </a:schemeClr>
                </a:solidFill>
              </a:rPr>
              <a:t/>
            </a:r>
            <a:br>
              <a:rPr lang="tr-TR" b="1" dirty="0" smtClean="0">
                <a:solidFill>
                  <a:schemeClr val="accent1">
                    <a:lumMod val="75000"/>
                  </a:schemeClr>
                </a:solidFill>
              </a:rPr>
            </a:br>
            <a:r>
              <a:rPr lang="tr-TR" b="1" dirty="0" smtClean="0">
                <a:solidFill>
                  <a:schemeClr val="accent1">
                    <a:lumMod val="75000"/>
                  </a:schemeClr>
                </a:solidFill>
              </a:rPr>
              <a:t>SINAİ MÜLKİYET HAKLARI</a:t>
            </a:r>
            <a:endParaRPr lang="tr-TR" b="1" dirty="0">
              <a:solidFill>
                <a:schemeClr val="accent1">
                  <a:lumMod val="75000"/>
                </a:schemeClr>
              </a:solidFill>
            </a:endParaRPr>
          </a:p>
        </p:txBody>
      </p:sp>
      <p:sp>
        <p:nvSpPr>
          <p:cNvPr id="3" name="Alt Başlık 2"/>
          <p:cNvSpPr>
            <a:spLocks noGrp="1"/>
          </p:cNvSpPr>
          <p:nvPr>
            <p:ph type="subTitle" idx="1"/>
          </p:nvPr>
        </p:nvSpPr>
        <p:spPr/>
        <p:txBody>
          <a:bodyPr/>
          <a:lstStyle/>
          <a:p>
            <a:endParaRPr lang="tr-TR" dirty="0"/>
          </a:p>
          <a:p>
            <a:r>
              <a:rPr lang="tr-TR" dirty="0" smtClean="0"/>
              <a:t>Hazırlayan: Rıza SOLMAZ</a:t>
            </a:r>
            <a:endParaRPr lang="tr-TR" dirty="0"/>
          </a:p>
        </p:txBody>
      </p:sp>
      <p:sp>
        <p:nvSpPr>
          <p:cNvPr id="4" name="Dikdörtgen 3"/>
          <p:cNvSpPr/>
          <p:nvPr/>
        </p:nvSpPr>
        <p:spPr>
          <a:xfrm>
            <a:off x="4644008" y="1844824"/>
            <a:ext cx="3557384" cy="461665"/>
          </a:xfrm>
          <a:prstGeom prst="rect">
            <a:avLst/>
          </a:prstGeom>
        </p:spPr>
        <p:txBody>
          <a:bodyPr wrap="none">
            <a:spAutoFit/>
          </a:bodyPr>
          <a:lstStyle/>
          <a:p>
            <a:r>
              <a:rPr lang="tr-TR" sz="2400" b="1" i="1" dirty="0">
                <a:solidFill>
                  <a:schemeClr val="bg2">
                    <a:lumMod val="60000"/>
                    <a:lumOff val="40000"/>
                  </a:schemeClr>
                </a:solidFill>
              </a:rPr>
              <a:t>ESER VE ÜRÜN HAKLARI</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32656"/>
            <a:ext cx="1368152" cy="1368152"/>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61" y="1771598"/>
            <a:ext cx="3084895" cy="1546077"/>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363" y="5026930"/>
            <a:ext cx="1642429" cy="1642429"/>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3510765"/>
            <a:ext cx="4297791" cy="1214379"/>
          </a:xfrm>
          <a:prstGeom prst="rect">
            <a:avLst/>
          </a:prstGeom>
        </p:spPr>
      </p:pic>
    </p:spTree>
    <p:extLst>
      <p:ext uri="{BB962C8B-B14F-4D97-AF65-F5344CB8AC3E}">
        <p14:creationId xmlns:p14="http://schemas.microsoft.com/office/powerpoint/2010/main" val="3088193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b="1" dirty="0" smtClean="0">
                <a:solidFill>
                  <a:schemeClr val="bg2">
                    <a:lumMod val="50000"/>
                  </a:schemeClr>
                </a:solidFill>
              </a:rPr>
              <a:t>Sınai Mülkiyet (Ürün)</a:t>
            </a:r>
            <a:r>
              <a:rPr lang="tr-TR" b="1" dirty="0">
                <a:solidFill>
                  <a:schemeClr val="bg2">
                    <a:lumMod val="50000"/>
                  </a:schemeClr>
                </a:solidFill>
              </a:rPr>
              <a:t> Hakları</a:t>
            </a:r>
          </a:p>
        </p:txBody>
      </p:sp>
      <p:sp>
        <p:nvSpPr>
          <p:cNvPr id="3" name="İçerik Yer Tutucusu 2"/>
          <p:cNvSpPr>
            <a:spLocks noGrp="1"/>
          </p:cNvSpPr>
          <p:nvPr>
            <p:ph idx="1"/>
          </p:nvPr>
        </p:nvSpPr>
        <p:spPr/>
        <p:txBody>
          <a:bodyPr/>
          <a:lstStyle/>
          <a:p>
            <a:r>
              <a:rPr lang="tr-TR" dirty="0" smtClean="0"/>
              <a:t>Sanayide </a:t>
            </a:r>
            <a:r>
              <a:rPr lang="tr-TR" dirty="0"/>
              <a:t>ve tarımdaki buluşların, yeniliklerin, yeni tasarımların ve özgün çalışmaların </a:t>
            </a:r>
            <a:r>
              <a:rPr lang="tr-TR" dirty="0" smtClean="0"/>
              <a:t>ilk üreticisi, geliştiricisi ve ya mucidi adına belli bir süre kayıt altına alınarak korunmasına </a:t>
            </a:r>
            <a:r>
              <a:rPr lang="tr-TR" i="1" dirty="0" smtClean="0">
                <a:solidFill>
                  <a:srgbClr val="C00000"/>
                </a:solidFill>
              </a:rPr>
              <a:t>Sınai Mülkiyet Hakkı </a:t>
            </a:r>
            <a:r>
              <a:rPr lang="tr-TR" dirty="0" smtClean="0"/>
              <a:t>denir.</a:t>
            </a:r>
            <a:endParaRPr lang="tr-TR" dirty="0"/>
          </a:p>
        </p:txBody>
      </p:sp>
    </p:spTree>
    <p:extLst>
      <p:ext uri="{BB962C8B-B14F-4D97-AF65-F5344CB8AC3E}">
        <p14:creationId xmlns:p14="http://schemas.microsoft.com/office/powerpoint/2010/main" val="656494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a:solidFill>
                  <a:schemeClr val="bg2">
                    <a:lumMod val="50000"/>
                  </a:schemeClr>
                </a:solidFill>
              </a:rPr>
              <a:t>Sınai Mülkiyet (Ürün) Hakları</a:t>
            </a:r>
            <a:endParaRPr lang="tr-TR" sz="3200" dirty="0"/>
          </a:p>
        </p:txBody>
      </p:sp>
      <p:sp>
        <p:nvSpPr>
          <p:cNvPr id="3" name="İçerik Yer Tutucusu 2"/>
          <p:cNvSpPr>
            <a:spLocks noGrp="1"/>
          </p:cNvSpPr>
          <p:nvPr>
            <p:ph idx="1"/>
          </p:nvPr>
        </p:nvSpPr>
        <p:spPr/>
        <p:txBody>
          <a:bodyPr/>
          <a:lstStyle/>
          <a:p>
            <a:r>
              <a:rPr lang="tr-TR" dirty="0" smtClean="0"/>
              <a:t>PATENT BELGESİ</a:t>
            </a:r>
          </a:p>
          <a:p>
            <a:r>
              <a:rPr lang="tr-TR" dirty="0" smtClean="0"/>
              <a:t>FAYDALI MODEL BELGESİ</a:t>
            </a:r>
          </a:p>
          <a:p>
            <a:r>
              <a:rPr lang="tr-TR" dirty="0" smtClean="0"/>
              <a:t>MARKA TESCİLİ</a:t>
            </a:r>
          </a:p>
          <a:p>
            <a:r>
              <a:rPr lang="tr-TR" dirty="0" smtClean="0"/>
              <a:t>ENDÜSTRİYEL TASARIM TESCİLİ</a:t>
            </a:r>
            <a:endParaRPr lang="tr-TR" dirty="0"/>
          </a:p>
        </p:txBody>
      </p:sp>
    </p:spTree>
    <p:extLst>
      <p:ext uri="{BB962C8B-B14F-4D97-AF65-F5344CB8AC3E}">
        <p14:creationId xmlns:p14="http://schemas.microsoft.com/office/powerpoint/2010/main" val="3405051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PATENT BELGESİ</a:t>
            </a:r>
            <a:endParaRPr lang="tr-TR" dirty="0"/>
          </a:p>
        </p:txBody>
      </p:sp>
      <p:sp>
        <p:nvSpPr>
          <p:cNvPr id="3" name="İçerik Yer Tutucusu 2"/>
          <p:cNvSpPr>
            <a:spLocks noGrp="1"/>
          </p:cNvSpPr>
          <p:nvPr>
            <p:ph idx="1"/>
          </p:nvPr>
        </p:nvSpPr>
        <p:spPr/>
        <p:txBody>
          <a:bodyPr>
            <a:normAutofit/>
          </a:bodyPr>
          <a:lstStyle/>
          <a:p>
            <a:r>
              <a:rPr lang="tr-TR" sz="2600" dirty="0" smtClean="0"/>
              <a:t>Buluş sahibine; </a:t>
            </a:r>
            <a:r>
              <a:rPr lang="tr-TR" sz="2600" dirty="0"/>
              <a:t>buluş konusu ürünü belirli bir süre üretme, </a:t>
            </a:r>
            <a:r>
              <a:rPr lang="tr-TR" sz="2600" dirty="0" smtClean="0"/>
              <a:t>pazarlama veya yatırımcılara satma hakkı veren belgedir.</a:t>
            </a:r>
            <a:endParaRPr lang="tr-TR" sz="26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692696"/>
            <a:ext cx="2736304" cy="1371371"/>
          </a:xfrm>
          <a:prstGeom prst="rect">
            <a:avLst/>
          </a:prstGeom>
        </p:spPr>
      </p:pic>
    </p:spTree>
    <p:extLst>
      <p:ext uri="{BB962C8B-B14F-4D97-AF65-F5344CB8AC3E}">
        <p14:creationId xmlns:p14="http://schemas.microsoft.com/office/powerpoint/2010/main" val="1984970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Patent kriterleri</a:t>
            </a:r>
            <a:endParaRPr lang="tr-TR" dirty="0"/>
          </a:p>
        </p:txBody>
      </p:sp>
      <p:sp>
        <p:nvSpPr>
          <p:cNvPr id="3" name="İçerik Yer Tutucusu 2"/>
          <p:cNvSpPr>
            <a:spLocks noGrp="1"/>
          </p:cNvSpPr>
          <p:nvPr>
            <p:ph idx="1"/>
          </p:nvPr>
        </p:nvSpPr>
        <p:spPr/>
        <p:txBody>
          <a:bodyPr/>
          <a:lstStyle/>
          <a:p>
            <a:r>
              <a:rPr lang="tr-TR" dirty="0" smtClean="0"/>
              <a:t>Yenilik</a:t>
            </a:r>
          </a:p>
          <a:p>
            <a:r>
              <a:rPr lang="tr-TR" dirty="0" smtClean="0"/>
              <a:t>Tekniğin bilinen durumunun aşılması</a:t>
            </a:r>
          </a:p>
          <a:p>
            <a:r>
              <a:rPr lang="tr-TR" dirty="0" smtClean="0"/>
              <a:t>Sanayide uygulanabilirlik</a:t>
            </a:r>
          </a:p>
          <a:p>
            <a:pPr marL="68580" indent="0">
              <a:buNone/>
            </a:pPr>
            <a:endParaRPr lang="tr-TR" dirty="0"/>
          </a:p>
        </p:txBody>
      </p:sp>
    </p:spTree>
    <p:extLst>
      <p:ext uri="{BB962C8B-B14F-4D97-AF65-F5344CB8AC3E}">
        <p14:creationId xmlns:p14="http://schemas.microsoft.com/office/powerpoint/2010/main" val="1468257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C00000"/>
                </a:solidFill>
              </a:rPr>
              <a:t>Not:</a:t>
            </a:r>
            <a:endParaRPr lang="tr-TR" b="1" dirty="0">
              <a:solidFill>
                <a:srgbClr val="C00000"/>
              </a:solidFill>
            </a:endParaRPr>
          </a:p>
        </p:txBody>
      </p:sp>
      <p:sp>
        <p:nvSpPr>
          <p:cNvPr id="3" name="İçerik Yer Tutucusu 2"/>
          <p:cNvSpPr>
            <a:spLocks noGrp="1"/>
          </p:cNvSpPr>
          <p:nvPr>
            <p:ph idx="1"/>
          </p:nvPr>
        </p:nvSpPr>
        <p:spPr/>
        <p:txBody>
          <a:bodyPr>
            <a:normAutofit/>
          </a:bodyPr>
          <a:lstStyle/>
          <a:p>
            <a:r>
              <a:rPr lang="tr-TR" sz="2600" dirty="0" smtClean="0"/>
              <a:t>Hangi ürünlere patent verileceğini ürünün kendisine değil, ürünün barındırdığı kriterlere bakarak karar veririz.</a:t>
            </a:r>
          </a:p>
          <a:p>
            <a:r>
              <a:rPr lang="tr-TR" sz="2600" dirty="0" smtClean="0"/>
              <a:t>Patent süresi bitince bu süre tekrar uzatılamaz.</a:t>
            </a:r>
            <a:endParaRPr lang="tr-TR" sz="2600" dirty="0"/>
          </a:p>
        </p:txBody>
      </p:sp>
    </p:spTree>
    <p:extLst>
      <p:ext uri="{BB962C8B-B14F-4D97-AF65-F5344CB8AC3E}">
        <p14:creationId xmlns:p14="http://schemas.microsoft.com/office/powerpoint/2010/main" val="1229946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b="1" dirty="0" smtClean="0"/>
              <a:t>İncelemeli - İncelemesiz </a:t>
            </a:r>
            <a:br>
              <a:rPr lang="tr-TR" b="1" dirty="0" smtClean="0"/>
            </a:br>
            <a:r>
              <a:rPr lang="tr-TR" b="1" dirty="0" smtClean="0"/>
              <a:t>Patent</a:t>
            </a:r>
            <a:endParaRPr lang="tr-TR" b="1" dirty="0"/>
          </a:p>
        </p:txBody>
      </p:sp>
      <p:sp>
        <p:nvSpPr>
          <p:cNvPr id="3" name="İçerik Yer Tutucusu 2"/>
          <p:cNvSpPr>
            <a:spLocks noGrp="1"/>
          </p:cNvSpPr>
          <p:nvPr>
            <p:ph idx="1"/>
          </p:nvPr>
        </p:nvSpPr>
        <p:spPr>
          <a:xfrm>
            <a:off x="1043493" y="2323652"/>
            <a:ext cx="3456500" cy="3508977"/>
          </a:xfrm>
        </p:spPr>
        <p:txBody>
          <a:bodyPr/>
          <a:lstStyle/>
          <a:p>
            <a:r>
              <a:rPr lang="tr-TR" b="1" dirty="0" smtClean="0">
                <a:solidFill>
                  <a:srgbClr val="C00000"/>
                </a:solidFill>
              </a:rPr>
              <a:t>İncelemeli Patent</a:t>
            </a:r>
          </a:p>
          <a:p>
            <a:r>
              <a:rPr lang="tr-TR" dirty="0" smtClean="0"/>
              <a:t>20 Yıl Koruma</a:t>
            </a:r>
          </a:p>
          <a:p>
            <a:r>
              <a:rPr lang="tr-TR" dirty="0" smtClean="0"/>
              <a:t>İşlem Süresi 2-5 yıl</a:t>
            </a:r>
            <a:endParaRPr lang="tr-TR" dirty="0"/>
          </a:p>
        </p:txBody>
      </p:sp>
      <p:sp>
        <p:nvSpPr>
          <p:cNvPr id="4" name="İçerik Yer Tutucusu 2"/>
          <p:cNvSpPr txBox="1">
            <a:spLocks/>
          </p:cNvSpPr>
          <p:nvPr/>
        </p:nvSpPr>
        <p:spPr>
          <a:xfrm>
            <a:off x="4660425" y="2296287"/>
            <a:ext cx="3456500" cy="3508977"/>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tr-TR" b="1" dirty="0" smtClean="0">
                <a:solidFill>
                  <a:srgbClr val="C00000"/>
                </a:solidFill>
              </a:rPr>
              <a:t>İncelemesiz Patent</a:t>
            </a:r>
          </a:p>
          <a:p>
            <a:r>
              <a:rPr lang="tr-TR" dirty="0" smtClean="0"/>
              <a:t>7 Yıl Koruma</a:t>
            </a:r>
          </a:p>
          <a:p>
            <a:r>
              <a:rPr lang="tr-TR" dirty="0" smtClean="0"/>
              <a:t>İşlem Süresi 1-3 Yıl</a:t>
            </a:r>
            <a:endParaRPr lang="tr-TR" dirty="0"/>
          </a:p>
        </p:txBody>
      </p:sp>
    </p:spTree>
    <p:extLst>
      <p:ext uri="{BB962C8B-B14F-4D97-AF65-F5344CB8AC3E}">
        <p14:creationId xmlns:p14="http://schemas.microsoft.com/office/powerpoint/2010/main" val="3527312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Tarihte Patent</a:t>
            </a:r>
            <a:endParaRPr lang="tr-TR" dirty="0"/>
          </a:p>
        </p:txBody>
      </p:sp>
      <p:sp>
        <p:nvSpPr>
          <p:cNvPr id="3" name="İçerik Yer Tutucusu 2"/>
          <p:cNvSpPr>
            <a:spLocks noGrp="1"/>
          </p:cNvSpPr>
          <p:nvPr>
            <p:ph idx="1"/>
          </p:nvPr>
        </p:nvSpPr>
        <p:spPr/>
        <p:txBody>
          <a:bodyPr/>
          <a:lstStyle/>
          <a:p>
            <a:r>
              <a:rPr lang="tr-TR" dirty="0" smtClean="0"/>
              <a:t>İlk </a:t>
            </a:r>
            <a:r>
              <a:rPr lang="tr-TR" dirty="0"/>
              <a:t>Patent Yasası </a:t>
            </a:r>
            <a:r>
              <a:rPr lang="tr-TR" dirty="0" smtClean="0"/>
              <a:t>Venedik 1474</a:t>
            </a:r>
            <a:endParaRPr lang="tr-TR" dirty="0"/>
          </a:p>
          <a:p>
            <a:r>
              <a:rPr lang="tr-TR" dirty="0"/>
              <a:t>İ</a:t>
            </a:r>
            <a:r>
              <a:rPr lang="tr-TR" dirty="0" smtClean="0"/>
              <a:t>ngiltere </a:t>
            </a:r>
            <a:r>
              <a:rPr lang="tr-TR" dirty="0"/>
              <a:t>1624 </a:t>
            </a:r>
          </a:p>
          <a:p>
            <a:r>
              <a:rPr lang="tr-TR" dirty="0" smtClean="0"/>
              <a:t>ABD </a:t>
            </a:r>
            <a:r>
              <a:rPr lang="tr-TR" dirty="0"/>
              <a:t>Patent Yasası </a:t>
            </a:r>
            <a:r>
              <a:rPr lang="tr-TR" dirty="0" smtClean="0"/>
              <a:t>1790</a:t>
            </a:r>
          </a:p>
          <a:p>
            <a:r>
              <a:rPr lang="tr-TR" dirty="0" smtClean="0"/>
              <a:t>Fransız </a:t>
            </a:r>
            <a:r>
              <a:rPr lang="tr-TR" dirty="0"/>
              <a:t>Patent Yasası </a:t>
            </a:r>
            <a:r>
              <a:rPr lang="tr-TR" dirty="0" smtClean="0"/>
              <a:t>1791 </a:t>
            </a:r>
          </a:p>
          <a:p>
            <a:r>
              <a:rPr lang="tr-TR" dirty="0" smtClean="0"/>
              <a:t>Alman </a:t>
            </a:r>
            <a:r>
              <a:rPr lang="tr-TR" dirty="0"/>
              <a:t>Patent Yasası </a:t>
            </a:r>
            <a:r>
              <a:rPr lang="tr-TR" dirty="0" smtClean="0"/>
              <a:t>1877 </a:t>
            </a:r>
          </a:p>
          <a:p>
            <a:r>
              <a:rPr lang="tr-TR" dirty="0" smtClean="0"/>
              <a:t>Osmanlı </a:t>
            </a:r>
            <a:r>
              <a:rPr lang="tr-TR" dirty="0" err="1" smtClean="0"/>
              <a:t>İmp</a:t>
            </a:r>
            <a:r>
              <a:rPr lang="tr-TR" dirty="0" smtClean="0"/>
              <a:t>. 1879 (İhtira </a:t>
            </a:r>
            <a:r>
              <a:rPr lang="tr-TR" dirty="0"/>
              <a:t>Beratı Kanunu)</a:t>
            </a:r>
          </a:p>
        </p:txBody>
      </p:sp>
    </p:spTree>
    <p:extLst>
      <p:ext uri="{BB962C8B-B14F-4D97-AF65-F5344CB8AC3E}">
        <p14:creationId xmlns:p14="http://schemas.microsoft.com/office/powerpoint/2010/main" val="3424840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764704"/>
            <a:ext cx="4191432" cy="54522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1" y="764704"/>
            <a:ext cx="3772101" cy="54906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1482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404664"/>
            <a:ext cx="7024744" cy="1143000"/>
          </a:xfrm>
        </p:spPr>
        <p:txBody>
          <a:bodyPr>
            <a:normAutofit fontScale="90000"/>
          </a:bodyPr>
          <a:lstStyle/>
          <a:p>
            <a:r>
              <a:rPr lang="tr-TR" dirty="0" smtClean="0"/>
              <a:t>Patent verilemeyecek konular</a:t>
            </a:r>
            <a:endParaRPr lang="tr-TR" dirty="0"/>
          </a:p>
        </p:txBody>
      </p:sp>
      <p:sp>
        <p:nvSpPr>
          <p:cNvPr id="3" name="İçerik Yer Tutucusu 2"/>
          <p:cNvSpPr>
            <a:spLocks noGrp="1"/>
          </p:cNvSpPr>
          <p:nvPr>
            <p:ph idx="1"/>
          </p:nvPr>
        </p:nvSpPr>
        <p:spPr>
          <a:xfrm>
            <a:off x="1043492" y="1700808"/>
            <a:ext cx="6777317" cy="4131821"/>
          </a:xfrm>
        </p:spPr>
        <p:txBody>
          <a:bodyPr>
            <a:normAutofit fontScale="77500" lnSpcReduction="20000"/>
          </a:bodyPr>
          <a:lstStyle/>
          <a:p>
            <a:r>
              <a:rPr lang="tr-TR" dirty="0" smtClean="0"/>
              <a:t>Keşifler</a:t>
            </a:r>
            <a:r>
              <a:rPr lang="tr-TR" dirty="0"/>
              <a:t>, bilimsel teoriler, matematik metotları, </a:t>
            </a:r>
          </a:p>
          <a:p>
            <a:r>
              <a:rPr lang="tr-TR" dirty="0" smtClean="0"/>
              <a:t>Zihni</a:t>
            </a:r>
            <a:r>
              <a:rPr lang="tr-TR" dirty="0"/>
              <a:t>, ticari ve oyun faaliyetlerine ilişkin plan, usul ve kurallar, </a:t>
            </a:r>
            <a:endParaRPr lang="tr-TR" dirty="0" smtClean="0"/>
          </a:p>
          <a:p>
            <a:r>
              <a:rPr lang="tr-TR" dirty="0" smtClean="0"/>
              <a:t>Edebiyat </a:t>
            </a:r>
            <a:r>
              <a:rPr lang="tr-TR" dirty="0"/>
              <a:t>ve sanat eserleri, bilim eserleri, estetik niteliği olan yaratmalar, </a:t>
            </a:r>
            <a:endParaRPr lang="tr-TR" dirty="0" smtClean="0"/>
          </a:p>
          <a:p>
            <a:r>
              <a:rPr lang="tr-TR" dirty="0" smtClean="0"/>
              <a:t>Bilginin </a:t>
            </a:r>
            <a:r>
              <a:rPr lang="tr-TR" dirty="0"/>
              <a:t>derlenmesi, düzenlenmesi, sunulması ve iletilmesi ile ilgili teknik yönü bulunmayan usuller, </a:t>
            </a:r>
            <a:endParaRPr lang="tr-TR" dirty="0" smtClean="0"/>
          </a:p>
          <a:p>
            <a:r>
              <a:rPr lang="tr-TR" dirty="0" smtClean="0"/>
              <a:t>İnsan </a:t>
            </a:r>
            <a:r>
              <a:rPr lang="tr-TR" dirty="0"/>
              <a:t>ve hayvan vücuduna uygulanacak teşhis ve tedavi usulleri ile cerrahi usuller</a:t>
            </a:r>
            <a:r>
              <a:rPr lang="tr-TR" dirty="0" smtClean="0"/>
              <a:t>.(</a:t>
            </a:r>
            <a:endParaRPr lang="tr-TR" dirty="0"/>
          </a:p>
          <a:p>
            <a:r>
              <a:rPr lang="tr-TR" dirty="0" smtClean="0"/>
              <a:t>Konusu </a:t>
            </a:r>
            <a:r>
              <a:rPr lang="tr-TR" dirty="0"/>
              <a:t>kamu düzenine veya genel ahlaka aykırı olan buluşlar, </a:t>
            </a:r>
            <a:endParaRPr lang="tr-TR" dirty="0" smtClean="0"/>
          </a:p>
          <a:p>
            <a:r>
              <a:rPr lang="tr-TR" dirty="0" smtClean="0"/>
              <a:t>Bitki </a:t>
            </a:r>
            <a:r>
              <a:rPr lang="tr-TR" dirty="0"/>
              <a:t>veya hayvan türleri veya önemli ölçüde biyolojik esaslara dayanan bitki veya hayvan yetiştirilmesi usulleri. </a:t>
            </a:r>
          </a:p>
          <a:p>
            <a:pPr marL="68580" indent="0">
              <a:buNone/>
            </a:pPr>
            <a:r>
              <a:rPr lang="tr-TR" dirty="0" smtClean="0"/>
              <a:t> </a:t>
            </a:r>
            <a:endParaRPr lang="tr-TR" dirty="0"/>
          </a:p>
        </p:txBody>
      </p:sp>
    </p:spTree>
    <p:extLst>
      <p:ext uri="{BB962C8B-B14F-4D97-AF65-F5344CB8AC3E}">
        <p14:creationId xmlns:p14="http://schemas.microsoft.com/office/powerpoint/2010/main" val="2356625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Faydalı Model Belgesi</a:t>
            </a:r>
            <a:endParaRPr lang="tr-TR" dirty="0"/>
          </a:p>
        </p:txBody>
      </p:sp>
      <p:sp>
        <p:nvSpPr>
          <p:cNvPr id="3" name="İçerik Yer Tutucusu 2"/>
          <p:cNvSpPr>
            <a:spLocks noGrp="1"/>
          </p:cNvSpPr>
          <p:nvPr>
            <p:ph idx="1"/>
          </p:nvPr>
        </p:nvSpPr>
        <p:spPr/>
        <p:txBody>
          <a:bodyPr/>
          <a:lstStyle/>
          <a:p>
            <a:r>
              <a:rPr lang="tr-TR" dirty="0"/>
              <a:t>Kişilerin ve kurumların geliştirmiş oldukları yeni </a:t>
            </a:r>
            <a:r>
              <a:rPr lang="tr-TR" dirty="0" smtClean="0"/>
              <a:t>ve sanayiye uygulanabilen ürünler </a:t>
            </a:r>
            <a:r>
              <a:rPr lang="tr-TR" dirty="0"/>
              <a:t>için daha az maliyetle koruma elde etmesini sağlayan </a:t>
            </a:r>
            <a:r>
              <a:rPr lang="tr-TR" dirty="0" smtClean="0"/>
              <a:t>sistemdir.</a:t>
            </a:r>
          </a:p>
          <a:p>
            <a:r>
              <a:rPr lang="tr-TR" b="1" dirty="0" smtClean="0">
                <a:solidFill>
                  <a:srgbClr val="C00000"/>
                </a:solidFill>
              </a:rPr>
              <a:t>Amaç: </a:t>
            </a:r>
            <a:r>
              <a:rPr lang="tr-TR" dirty="0" smtClean="0">
                <a:solidFill>
                  <a:srgbClr val="C00000"/>
                </a:solidFill>
              </a:rPr>
              <a:t>var olanı daha faydalı hale getirmek</a:t>
            </a:r>
            <a:endParaRPr lang="tr-TR" dirty="0">
              <a:solidFill>
                <a:srgbClr val="C00000"/>
              </a:solidFill>
            </a:endParaRPr>
          </a:p>
        </p:txBody>
      </p:sp>
    </p:spTree>
    <p:extLst>
      <p:ext uri="{BB962C8B-B14F-4D97-AF65-F5344CB8AC3E}">
        <p14:creationId xmlns:p14="http://schemas.microsoft.com/office/powerpoint/2010/main" val="3565597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Dünya üzerinde bir yeniliği veya bir yöntemi; başkalarından korumanın 2 yolu vardır:</a:t>
            </a:r>
          </a:p>
          <a:p>
            <a:r>
              <a:rPr lang="tr-TR" dirty="0" smtClean="0"/>
              <a:t>1- Sırı gibi saklayıp kimseye söylememek veya sadece güvenilen kişilere söylemek</a:t>
            </a:r>
          </a:p>
          <a:p>
            <a:r>
              <a:rPr lang="tr-TR" dirty="0" smtClean="0"/>
              <a:t>2- Yasalar ile koruma altına alıp herkese de söyleyebilmek</a:t>
            </a:r>
            <a:endParaRPr lang="tr-TR" dirty="0"/>
          </a:p>
        </p:txBody>
      </p:sp>
    </p:spTree>
    <p:extLst>
      <p:ext uri="{BB962C8B-B14F-4D97-AF65-F5344CB8AC3E}">
        <p14:creationId xmlns:p14="http://schemas.microsoft.com/office/powerpoint/2010/main" val="2214164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Faydalı Model Kriterleri</a:t>
            </a:r>
            <a:endParaRPr lang="tr-TR" dirty="0"/>
          </a:p>
        </p:txBody>
      </p:sp>
      <p:sp>
        <p:nvSpPr>
          <p:cNvPr id="3" name="İçerik Yer Tutucusu 2"/>
          <p:cNvSpPr>
            <a:spLocks noGrp="1"/>
          </p:cNvSpPr>
          <p:nvPr>
            <p:ph idx="1"/>
          </p:nvPr>
        </p:nvSpPr>
        <p:spPr/>
        <p:txBody>
          <a:bodyPr/>
          <a:lstStyle/>
          <a:p>
            <a:r>
              <a:rPr lang="tr-TR" dirty="0" smtClean="0"/>
              <a:t>Yenilik </a:t>
            </a:r>
          </a:p>
          <a:p>
            <a:r>
              <a:rPr lang="tr-TR" dirty="0" smtClean="0"/>
              <a:t>Sanayide Uygulanabilirlik</a:t>
            </a:r>
          </a:p>
          <a:p>
            <a:pPr marL="68580" indent="0">
              <a:buNone/>
            </a:pPr>
            <a:endParaRPr lang="tr-TR" dirty="0"/>
          </a:p>
          <a:p>
            <a:pPr marL="68580" indent="0">
              <a:buNone/>
            </a:pPr>
            <a:r>
              <a:rPr lang="tr-TR" b="1" dirty="0" smtClean="0">
                <a:solidFill>
                  <a:srgbClr val="C00000"/>
                </a:solidFill>
              </a:rPr>
              <a:t>NOT</a:t>
            </a:r>
            <a:r>
              <a:rPr lang="tr-TR" dirty="0" smtClean="0">
                <a:solidFill>
                  <a:srgbClr val="C00000"/>
                </a:solidFill>
              </a:rPr>
              <a:t>: Faydalı modelde tekniğin bilinen durumunun aşılmış olması gerekmez.</a:t>
            </a:r>
            <a:endParaRPr lang="tr-TR" dirty="0">
              <a:solidFill>
                <a:srgbClr val="C00000"/>
              </a:solidFill>
            </a:endParaRPr>
          </a:p>
        </p:txBody>
      </p:sp>
    </p:spTree>
    <p:extLst>
      <p:ext uri="{BB962C8B-B14F-4D97-AF65-F5344CB8AC3E}">
        <p14:creationId xmlns:p14="http://schemas.microsoft.com/office/powerpoint/2010/main" val="2849562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Faydalı Model</a:t>
            </a:r>
            <a:endParaRPr lang="tr-TR" dirty="0"/>
          </a:p>
        </p:txBody>
      </p:sp>
      <p:sp>
        <p:nvSpPr>
          <p:cNvPr id="3" name="İçerik Yer Tutucusu 2"/>
          <p:cNvSpPr>
            <a:spLocks noGrp="1"/>
          </p:cNvSpPr>
          <p:nvPr>
            <p:ph idx="1"/>
          </p:nvPr>
        </p:nvSpPr>
        <p:spPr/>
        <p:txBody>
          <a:bodyPr/>
          <a:lstStyle/>
          <a:p>
            <a:r>
              <a:rPr lang="tr-TR" dirty="0" smtClean="0"/>
              <a:t>İşlem Süresi 8-24 aydır.</a:t>
            </a:r>
          </a:p>
          <a:p>
            <a:r>
              <a:rPr lang="tr-TR" dirty="0" smtClean="0"/>
              <a:t>Ürünü 10 yıl korur.</a:t>
            </a:r>
          </a:p>
          <a:p>
            <a:r>
              <a:rPr lang="tr-TR" b="1" dirty="0" smtClean="0">
                <a:solidFill>
                  <a:srgbClr val="C00000"/>
                </a:solidFill>
              </a:rPr>
              <a:t>Bu süre uzatılamaz.</a:t>
            </a:r>
            <a:endParaRPr lang="tr-TR" b="1" dirty="0">
              <a:solidFill>
                <a:srgbClr val="C00000"/>
              </a:solidFill>
            </a:endParaRPr>
          </a:p>
        </p:txBody>
      </p:sp>
    </p:spTree>
    <p:extLst>
      <p:ext uri="{BB962C8B-B14F-4D97-AF65-F5344CB8AC3E}">
        <p14:creationId xmlns:p14="http://schemas.microsoft.com/office/powerpoint/2010/main" val="873714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4061656"/>
            <a:ext cx="2520280" cy="2520280"/>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3450122"/>
            <a:ext cx="3264104" cy="2802514"/>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2025" y="357784"/>
            <a:ext cx="3092338" cy="3092338"/>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708" y="332656"/>
            <a:ext cx="3211083" cy="3729000"/>
          </a:xfrm>
          <a:prstGeom prst="rect">
            <a:avLst/>
          </a:prstGeom>
        </p:spPr>
      </p:pic>
    </p:spTree>
    <p:extLst>
      <p:ext uri="{BB962C8B-B14F-4D97-AF65-F5344CB8AC3E}">
        <p14:creationId xmlns:p14="http://schemas.microsoft.com/office/powerpoint/2010/main" val="3289456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solidFill>
                  <a:srgbClr val="C00000"/>
                </a:solidFill>
              </a:rPr>
              <a:t>PATENT VS FAYDALI MODEL</a:t>
            </a:r>
            <a:endParaRPr lang="tr-TR" b="1" dirty="0">
              <a:solidFill>
                <a:srgbClr val="C00000"/>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12" y="2348880"/>
            <a:ext cx="9207346" cy="288032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01507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Marka Tescili</a:t>
            </a:r>
            <a:endParaRPr lang="tr-TR" dirty="0"/>
          </a:p>
        </p:txBody>
      </p:sp>
      <p:sp>
        <p:nvSpPr>
          <p:cNvPr id="3" name="İçerik Yer Tutucusu 2"/>
          <p:cNvSpPr>
            <a:spLocks noGrp="1"/>
          </p:cNvSpPr>
          <p:nvPr>
            <p:ph idx="1"/>
          </p:nvPr>
        </p:nvSpPr>
        <p:spPr/>
        <p:txBody>
          <a:bodyPr/>
          <a:lstStyle/>
          <a:p>
            <a:r>
              <a:rPr lang="tr-TR" b="1" dirty="0" smtClean="0">
                <a:solidFill>
                  <a:srgbClr val="C00000"/>
                </a:solidFill>
              </a:rPr>
              <a:t>Marka</a:t>
            </a:r>
            <a:r>
              <a:rPr lang="tr-TR" dirty="0" smtClean="0"/>
              <a:t> </a:t>
            </a:r>
            <a:r>
              <a:rPr lang="tr-TR" dirty="0"/>
              <a:t>; Bir işletmenin mal veya hizmetini diğer işletmenin mal veya hizmetinden ayıran her türlü işarettir. </a:t>
            </a:r>
            <a:endParaRPr lang="tr-TR" dirty="0" smtClean="0"/>
          </a:p>
          <a:p>
            <a:r>
              <a:rPr lang="tr-TR" dirty="0" smtClean="0"/>
              <a:t>Marka </a:t>
            </a:r>
            <a:r>
              <a:rPr lang="tr-TR" dirty="0"/>
              <a:t>haklarının başvuru yapan kişi </a:t>
            </a:r>
            <a:r>
              <a:rPr lang="tr-TR" dirty="0" smtClean="0"/>
              <a:t>adına kayıt altına alınmasına da </a:t>
            </a:r>
            <a:r>
              <a:rPr lang="tr-TR" b="1" dirty="0" smtClean="0">
                <a:solidFill>
                  <a:srgbClr val="C00000"/>
                </a:solidFill>
              </a:rPr>
              <a:t>marka tescili </a:t>
            </a:r>
            <a:r>
              <a:rPr lang="tr-TR" dirty="0"/>
              <a:t>denir</a:t>
            </a:r>
            <a:r>
              <a:rPr lang="tr-TR" dirty="0" smtClean="0"/>
              <a:t>.</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620688"/>
            <a:ext cx="1440160" cy="1440160"/>
          </a:xfrm>
          <a:prstGeom prst="rect">
            <a:avLst/>
          </a:prstGeom>
        </p:spPr>
      </p:pic>
    </p:spTree>
    <p:extLst>
      <p:ext uri="{BB962C8B-B14F-4D97-AF65-F5344CB8AC3E}">
        <p14:creationId xmlns:p14="http://schemas.microsoft.com/office/powerpoint/2010/main" val="3705187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476672"/>
            <a:ext cx="6264696" cy="3312566"/>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3723872"/>
            <a:ext cx="3566160" cy="2720340"/>
          </a:xfrm>
          <a:prstGeom prst="rect">
            <a:avLst/>
          </a:prstGeom>
        </p:spPr>
      </p:pic>
    </p:spTree>
    <p:extLst>
      <p:ext uri="{BB962C8B-B14F-4D97-AF65-F5344CB8AC3E}">
        <p14:creationId xmlns:p14="http://schemas.microsoft.com/office/powerpoint/2010/main" val="906913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Marka Tescil Kriteri</a:t>
            </a:r>
            <a:endParaRPr lang="tr-TR" dirty="0"/>
          </a:p>
        </p:txBody>
      </p:sp>
      <p:sp>
        <p:nvSpPr>
          <p:cNvPr id="3" name="İçerik Yer Tutucusu 2"/>
          <p:cNvSpPr>
            <a:spLocks noGrp="1"/>
          </p:cNvSpPr>
          <p:nvPr>
            <p:ph idx="1"/>
          </p:nvPr>
        </p:nvSpPr>
        <p:spPr/>
        <p:txBody>
          <a:bodyPr/>
          <a:lstStyle/>
          <a:p>
            <a:r>
              <a:rPr lang="tr-TR" b="1" dirty="0" smtClean="0">
                <a:solidFill>
                  <a:srgbClr val="C00000"/>
                </a:solidFill>
              </a:rPr>
              <a:t>Ayırt ediciliktir.</a:t>
            </a:r>
          </a:p>
          <a:p>
            <a:r>
              <a:rPr lang="tr-TR" dirty="0" smtClean="0"/>
              <a:t>Bundan kasıt; kayıt altına alınmak istenen markanın diğer </a:t>
            </a:r>
            <a:r>
              <a:rPr lang="tr-TR" b="1" dirty="0" smtClean="0">
                <a:solidFill>
                  <a:srgbClr val="C00000"/>
                </a:solidFill>
              </a:rPr>
              <a:t>markalardan bariz bir şekilde farklı </a:t>
            </a:r>
            <a:r>
              <a:rPr lang="tr-TR" dirty="0" smtClean="0"/>
              <a:t>olmasıdır.</a:t>
            </a:r>
            <a:endParaRPr lang="tr-TR" dirty="0"/>
          </a:p>
        </p:txBody>
      </p:sp>
    </p:spTree>
    <p:extLst>
      <p:ext uri="{BB962C8B-B14F-4D97-AF65-F5344CB8AC3E}">
        <p14:creationId xmlns:p14="http://schemas.microsoft.com/office/powerpoint/2010/main" val="2096903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Marka Tescili</a:t>
            </a:r>
            <a:endParaRPr lang="tr-TR" dirty="0"/>
          </a:p>
        </p:txBody>
      </p:sp>
      <p:sp>
        <p:nvSpPr>
          <p:cNvPr id="3" name="İçerik Yer Tutucusu 2"/>
          <p:cNvSpPr>
            <a:spLocks noGrp="1"/>
          </p:cNvSpPr>
          <p:nvPr>
            <p:ph idx="1"/>
          </p:nvPr>
        </p:nvSpPr>
        <p:spPr/>
        <p:txBody>
          <a:bodyPr/>
          <a:lstStyle/>
          <a:p>
            <a:r>
              <a:rPr lang="tr-TR" dirty="0" smtClean="0"/>
              <a:t>10 </a:t>
            </a:r>
            <a:r>
              <a:rPr lang="tr-TR" dirty="0"/>
              <a:t>yıl süreyle geçerlidir. </a:t>
            </a:r>
            <a:endParaRPr lang="tr-TR" dirty="0" smtClean="0"/>
          </a:p>
          <a:p>
            <a:r>
              <a:rPr lang="tr-TR" dirty="0" smtClean="0"/>
              <a:t>Bu </a:t>
            </a:r>
            <a:r>
              <a:rPr lang="tr-TR" dirty="0"/>
              <a:t>süre dolmadan 6 ay </a:t>
            </a:r>
            <a:r>
              <a:rPr lang="tr-TR" dirty="0" smtClean="0"/>
              <a:t>önce gerekli işlemler yapılarak süre 10 yıl daha uzatılabilir.</a:t>
            </a:r>
          </a:p>
          <a:p>
            <a:r>
              <a:rPr lang="tr-TR" dirty="0" smtClean="0"/>
              <a:t>Bir marka aktif olduğu sürece tescilini her 10 yılda bir uzatabilir. </a:t>
            </a:r>
            <a:endParaRPr lang="tr-TR" dirty="0"/>
          </a:p>
        </p:txBody>
      </p:sp>
    </p:spTree>
    <p:extLst>
      <p:ext uri="{BB962C8B-B14F-4D97-AF65-F5344CB8AC3E}">
        <p14:creationId xmlns:p14="http://schemas.microsoft.com/office/powerpoint/2010/main" val="2248784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rotWithShape="1">
          <a:blip r:embed="rId2">
            <a:extLst>
              <a:ext uri="{28A0092B-C50C-407E-A947-70E740481C1C}">
                <a14:useLocalDpi xmlns:a14="http://schemas.microsoft.com/office/drawing/2010/main" val="0"/>
              </a:ext>
            </a:extLst>
          </a:blip>
          <a:srcRect b="11704"/>
          <a:stretch/>
        </p:blipFill>
        <p:spPr>
          <a:xfrm>
            <a:off x="1403648" y="404664"/>
            <a:ext cx="6264696" cy="5921242"/>
          </a:xfrm>
        </p:spPr>
      </p:pic>
    </p:spTree>
    <p:extLst>
      <p:ext uri="{BB962C8B-B14F-4D97-AF65-F5344CB8AC3E}">
        <p14:creationId xmlns:p14="http://schemas.microsoft.com/office/powerpoint/2010/main" val="2386934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Endüstriyel Tasarım Tescili</a:t>
            </a:r>
            <a:endParaRPr lang="tr-TR" dirty="0"/>
          </a:p>
        </p:txBody>
      </p:sp>
      <p:sp>
        <p:nvSpPr>
          <p:cNvPr id="3" name="İçerik Yer Tutucusu 2"/>
          <p:cNvSpPr>
            <a:spLocks noGrp="1"/>
          </p:cNvSpPr>
          <p:nvPr>
            <p:ph idx="1"/>
          </p:nvPr>
        </p:nvSpPr>
        <p:spPr/>
        <p:txBody>
          <a:bodyPr>
            <a:normAutofit/>
          </a:bodyPr>
          <a:lstStyle/>
          <a:p>
            <a:r>
              <a:rPr lang="tr-TR" sz="2600" dirty="0"/>
              <a:t>Endüstriyel yolla veya elle üretilen herhangi bir nesnenin yenilik ve ayırt edici niteliğe sahip olmak şartı ile </a:t>
            </a:r>
            <a:endParaRPr lang="tr-TR" sz="2600" dirty="0" smtClean="0"/>
          </a:p>
          <a:p>
            <a:pPr marL="68580" indent="0">
              <a:buNone/>
            </a:pPr>
            <a:r>
              <a:rPr lang="tr-TR" sz="2600" b="1" dirty="0">
                <a:solidFill>
                  <a:srgbClr val="C00000"/>
                </a:solidFill>
              </a:rPr>
              <a:t> </a:t>
            </a:r>
            <a:r>
              <a:rPr lang="tr-TR" sz="2600" b="1" dirty="0" smtClean="0">
                <a:solidFill>
                  <a:srgbClr val="C00000"/>
                </a:solidFill>
              </a:rPr>
              <a:t>  dış </a:t>
            </a:r>
            <a:r>
              <a:rPr lang="tr-TR" sz="2600" b="1" dirty="0">
                <a:solidFill>
                  <a:srgbClr val="C00000"/>
                </a:solidFill>
              </a:rPr>
              <a:t>görünümlerinin</a:t>
            </a:r>
            <a:r>
              <a:rPr lang="tr-TR" sz="2600" dirty="0"/>
              <a:t> koruma altına </a:t>
            </a:r>
            <a:r>
              <a:rPr lang="tr-TR" sz="2600" dirty="0" smtClean="0"/>
              <a:t>   </a:t>
            </a:r>
            <a:br>
              <a:rPr lang="tr-TR" sz="2600" dirty="0" smtClean="0"/>
            </a:br>
            <a:r>
              <a:rPr lang="tr-TR" sz="2600" dirty="0" smtClean="0"/>
              <a:t>   alınmasıdır</a:t>
            </a:r>
            <a:endParaRPr lang="tr-TR" sz="2600" dirty="0"/>
          </a:p>
        </p:txBody>
      </p:sp>
    </p:spTree>
    <p:extLst>
      <p:ext uri="{BB962C8B-B14F-4D97-AF65-F5344CB8AC3E}">
        <p14:creationId xmlns:p14="http://schemas.microsoft.com/office/powerpoint/2010/main" val="3170591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1268760"/>
            <a:ext cx="7024744" cy="1143000"/>
          </a:xfrm>
        </p:spPr>
        <p:txBody>
          <a:bodyPr>
            <a:noAutofit/>
          </a:bodyPr>
          <a:lstStyle/>
          <a:p>
            <a:r>
              <a:rPr lang="tr-TR" sz="2400" b="1" dirty="0"/>
              <a:t>Sırı gibi saklayıp kimseye söylememek veya sadece güvenilen kişilere söylemek</a:t>
            </a:r>
            <a:br>
              <a:rPr lang="tr-TR" sz="2400" b="1" dirty="0"/>
            </a:br>
            <a:endParaRPr lang="tr-TR" sz="2400" b="1" dirty="0"/>
          </a:p>
        </p:txBody>
      </p:sp>
      <p:sp>
        <p:nvSpPr>
          <p:cNvPr id="3" name="İçerik Yer Tutucusu 2"/>
          <p:cNvSpPr>
            <a:spLocks noGrp="1"/>
          </p:cNvSpPr>
          <p:nvPr>
            <p:ph idx="1"/>
          </p:nvPr>
        </p:nvSpPr>
        <p:spPr/>
        <p:txBody>
          <a:bodyPr/>
          <a:lstStyle/>
          <a:p>
            <a:r>
              <a:rPr lang="tr-TR" dirty="0" smtClean="0"/>
              <a:t>Yenilikler veya yöntemler </a:t>
            </a:r>
            <a:r>
              <a:rPr lang="tr-TR" dirty="0"/>
              <a:t>Sır gibi </a:t>
            </a:r>
            <a:r>
              <a:rPr lang="tr-TR" dirty="0" smtClean="0"/>
              <a:t>saklandığında ihanete uğrayabilir. Ve sır olarak saklandığı için keşfedilme riski vardır. Ayrıca ihanete uğrayıp sırlar açığa çıktığında her hangi bir yasaya sığınılamaz. </a:t>
            </a:r>
            <a:endParaRPr lang="tr-TR" dirty="0"/>
          </a:p>
        </p:txBody>
      </p:sp>
    </p:spTree>
    <p:extLst>
      <p:ext uri="{BB962C8B-B14F-4D97-AF65-F5344CB8AC3E}">
        <p14:creationId xmlns:p14="http://schemas.microsoft.com/office/powerpoint/2010/main" val="1849299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ETT Kriterleri	</a:t>
            </a:r>
            <a:endParaRPr lang="tr-TR" dirty="0"/>
          </a:p>
        </p:txBody>
      </p:sp>
      <p:sp>
        <p:nvSpPr>
          <p:cNvPr id="3" name="İçerik Yer Tutucusu 2"/>
          <p:cNvSpPr>
            <a:spLocks noGrp="1"/>
          </p:cNvSpPr>
          <p:nvPr>
            <p:ph idx="1"/>
          </p:nvPr>
        </p:nvSpPr>
        <p:spPr/>
        <p:txBody>
          <a:bodyPr/>
          <a:lstStyle/>
          <a:p>
            <a:r>
              <a:rPr lang="tr-TR" dirty="0" smtClean="0"/>
              <a:t>Yenilik</a:t>
            </a:r>
          </a:p>
          <a:p>
            <a:r>
              <a:rPr lang="tr-TR" dirty="0" smtClean="0"/>
              <a:t>Ayırt edicilik</a:t>
            </a:r>
            <a:endParaRPr lang="tr-TR" dirty="0"/>
          </a:p>
        </p:txBody>
      </p:sp>
      <p:sp>
        <p:nvSpPr>
          <p:cNvPr id="4" name="Başlık 1"/>
          <p:cNvSpPr txBox="1">
            <a:spLocks/>
          </p:cNvSpPr>
          <p:nvPr/>
        </p:nvSpPr>
        <p:spPr>
          <a:xfrm>
            <a:off x="1187624" y="3405116"/>
            <a:ext cx="7024744" cy="1143000"/>
          </a:xfrm>
          <a:prstGeom prst="rect">
            <a:avLst/>
          </a:prstGeom>
        </p:spPr>
        <p:txBody>
          <a:bodyPr vert="horz" lIns="91440" tIns="45720" rIns="91440" bIns="45720" rtlCol="0" anchor="b">
            <a:normAutofit fontScale="4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b="1" dirty="0" smtClean="0"/>
              <a:t>ETT Koruma Süresi</a:t>
            </a:r>
          </a:p>
          <a:p>
            <a:r>
              <a:rPr lang="tr-TR" dirty="0" smtClean="0"/>
              <a:t>5 yıldır.</a:t>
            </a:r>
          </a:p>
          <a:p>
            <a:r>
              <a:rPr lang="tr-TR" dirty="0" smtClean="0"/>
              <a:t>Bu süre 5 defa uzatılabilir.</a:t>
            </a:r>
          </a:p>
          <a:p>
            <a:r>
              <a:rPr lang="tr-TR" dirty="0" smtClean="0"/>
              <a:t>5x5=25 yıl</a:t>
            </a:r>
            <a:endParaRPr lang="tr-TR" dirty="0"/>
          </a:p>
        </p:txBody>
      </p:sp>
    </p:spTree>
    <p:extLst>
      <p:ext uri="{BB962C8B-B14F-4D97-AF65-F5344CB8AC3E}">
        <p14:creationId xmlns:p14="http://schemas.microsoft.com/office/powerpoint/2010/main" val="1294530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ETT Verilemeyecek Tasarımlar</a:t>
            </a:r>
            <a:endParaRPr lang="tr-TR" dirty="0"/>
          </a:p>
        </p:txBody>
      </p:sp>
      <p:sp>
        <p:nvSpPr>
          <p:cNvPr id="3" name="İçerik Yer Tutucusu 2"/>
          <p:cNvSpPr>
            <a:spLocks noGrp="1"/>
          </p:cNvSpPr>
          <p:nvPr>
            <p:ph idx="1"/>
          </p:nvPr>
        </p:nvSpPr>
        <p:spPr/>
        <p:txBody>
          <a:bodyPr/>
          <a:lstStyle/>
          <a:p>
            <a:r>
              <a:rPr lang="tr-TR" dirty="0" smtClean="0"/>
              <a:t>Yeni </a:t>
            </a:r>
            <a:r>
              <a:rPr lang="tr-TR" dirty="0"/>
              <a:t>ve ayırt edici niteliğe sahip olmayan tasarımlar </a:t>
            </a:r>
            <a:endParaRPr lang="tr-TR" dirty="0" smtClean="0"/>
          </a:p>
          <a:p>
            <a:r>
              <a:rPr lang="tr-TR" dirty="0" smtClean="0"/>
              <a:t>Kamu </a:t>
            </a:r>
            <a:r>
              <a:rPr lang="tr-TR" dirty="0"/>
              <a:t>düzeni ve genel ahlaka aykırı tasarımlar </a:t>
            </a:r>
          </a:p>
        </p:txBody>
      </p:sp>
    </p:spTree>
    <p:extLst>
      <p:ext uri="{BB962C8B-B14F-4D97-AF65-F5344CB8AC3E}">
        <p14:creationId xmlns:p14="http://schemas.microsoft.com/office/powerpoint/2010/main" val="1349109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2120" y="404664"/>
            <a:ext cx="2883322" cy="2304193"/>
          </a:xfrm>
          <a:prstGeom prst="rect">
            <a:avLst/>
          </a:prstGeom>
          <a:ln w="88900" cap="sq" cmpd="thickThin">
            <a:solidFill>
              <a:srgbClr val="000000"/>
            </a:solidFill>
            <a:prstDash val="solid"/>
            <a:miter lim="800000"/>
          </a:ln>
          <a:effectLst>
            <a:innerShdw blurRad="76200">
              <a:srgbClr val="000000"/>
            </a:innerShdw>
          </a:effec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3" y="3284984"/>
            <a:ext cx="3598853" cy="2171308"/>
          </a:xfrm>
          <a:prstGeom prst="rect">
            <a:avLst/>
          </a:prstGeom>
          <a:ln w="88900" cap="sq" cmpd="thickThin">
            <a:solidFill>
              <a:srgbClr val="000000"/>
            </a:solidFill>
            <a:prstDash val="solid"/>
            <a:miter lim="800000"/>
          </a:ln>
          <a:effectLst>
            <a:innerShdw blurRad="76200">
              <a:srgbClr val="000000"/>
            </a:innerShdw>
          </a:effectLst>
        </p:spPr>
      </p:pic>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r="14527" b="4438"/>
          <a:stretch/>
        </p:blipFill>
        <p:spPr>
          <a:xfrm>
            <a:off x="457256" y="404664"/>
            <a:ext cx="5128584" cy="2457818"/>
          </a:xfrm>
          <a:prstGeom prst="rect">
            <a:avLst/>
          </a:prstGeom>
          <a:ln w="88900" cap="sq" cmpd="thickThin">
            <a:solidFill>
              <a:srgbClr val="000000"/>
            </a:solidFill>
            <a:prstDash val="solid"/>
            <a:miter lim="800000"/>
          </a:ln>
          <a:effectLst>
            <a:innerShdw blurRad="76200">
              <a:srgbClr val="000000"/>
            </a:innerShdw>
          </a:effectLst>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3068960"/>
            <a:ext cx="4928003" cy="32832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44888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rotWithShape="1">
          <a:blip r:embed="rId2">
            <a:extLst>
              <a:ext uri="{28A0092B-C50C-407E-A947-70E740481C1C}">
                <a14:useLocalDpi xmlns:a14="http://schemas.microsoft.com/office/drawing/2010/main" val="0"/>
              </a:ext>
            </a:extLst>
          </a:blip>
          <a:srcRect l="6915" t="4553" r="6880" b="6605"/>
          <a:stretch/>
        </p:blipFill>
        <p:spPr>
          <a:xfrm>
            <a:off x="4692072" y="328096"/>
            <a:ext cx="4119744" cy="3184368"/>
          </a:xfrm>
        </p:spPr>
      </p:pic>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l="9941" r="13028" b="6962"/>
          <a:stretch/>
        </p:blipFill>
        <p:spPr>
          <a:xfrm>
            <a:off x="467544" y="332656"/>
            <a:ext cx="4224528" cy="3188936"/>
          </a:xfrm>
          <a:prstGeom prst="rect">
            <a:avLst/>
          </a:prstGeom>
        </p:spPr>
      </p:pic>
      <p:sp>
        <p:nvSpPr>
          <p:cNvPr id="6" name="İçerik Yer Tutucusu 2"/>
          <p:cNvSpPr txBox="1">
            <a:spLocks/>
          </p:cNvSpPr>
          <p:nvPr/>
        </p:nvSpPr>
        <p:spPr>
          <a:xfrm>
            <a:off x="1043492" y="2323652"/>
            <a:ext cx="6777317" cy="3508977"/>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endParaRPr lang="tr-TR" dirty="0" smtClean="0"/>
          </a:p>
          <a:p>
            <a:pPr marL="68580" indent="0">
              <a:buNone/>
            </a:pPr>
            <a:endParaRPr lang="tr-TR" dirty="0"/>
          </a:p>
          <a:p>
            <a:pPr marL="68580" indent="0">
              <a:buNone/>
            </a:pPr>
            <a:endParaRPr lang="tr-TR" dirty="0" smtClean="0"/>
          </a:p>
          <a:p>
            <a:pPr marL="68580" indent="0">
              <a:buNone/>
            </a:pPr>
            <a:endParaRPr lang="tr-TR" dirty="0"/>
          </a:p>
          <a:p>
            <a:pPr marL="68580" indent="0">
              <a:buNone/>
            </a:pPr>
            <a:r>
              <a:rPr lang="tr-TR" dirty="0" smtClean="0"/>
              <a:t>Bu iki otomobilin far görünümleri birbirine benzer olmakla beraber aralarında ETT üzerine dava süreci yaşanmıştır.</a:t>
            </a:r>
          </a:p>
          <a:p>
            <a:pPr marL="68580" indent="0">
              <a:buFont typeface="Wingdings 2" pitchFamily="18" charset="2"/>
              <a:buNone/>
            </a:pPr>
            <a:endParaRPr lang="tr-TR" dirty="0"/>
          </a:p>
        </p:txBody>
      </p:sp>
    </p:spTree>
    <p:extLst>
      <p:ext uri="{BB962C8B-B14F-4D97-AF65-F5344CB8AC3E}">
        <p14:creationId xmlns:p14="http://schemas.microsoft.com/office/powerpoint/2010/main" val="272412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ÖZET</a:t>
            </a:r>
            <a:endParaRPr lang="tr-TR" dirty="0"/>
          </a:p>
        </p:txBody>
      </p:sp>
      <p:sp>
        <p:nvSpPr>
          <p:cNvPr id="3" name="İçerik Yer Tutucusu 2"/>
          <p:cNvSpPr>
            <a:spLocks noGrp="1"/>
          </p:cNvSpPr>
          <p:nvPr>
            <p:ph idx="1"/>
          </p:nvPr>
        </p:nvSpPr>
        <p:spPr/>
        <p:txBody>
          <a:bodyPr/>
          <a:lstStyle/>
          <a:p>
            <a:r>
              <a:rPr lang="tr-TR" dirty="0" smtClean="0"/>
              <a:t>Herhangi bir ürünün sınai mülkiyet haklarından biri alınmadan da o ürün üretilebilir, pazarlanabilir.</a:t>
            </a:r>
          </a:p>
          <a:p>
            <a:r>
              <a:rPr lang="tr-TR" dirty="0" smtClean="0"/>
              <a:t>Ancak bu durumda; başka kişi veya kurumlar da aynı ürünü üretebilir ve pazarlayabilir.</a:t>
            </a:r>
            <a:endParaRPr lang="tr-TR" dirty="0"/>
          </a:p>
        </p:txBody>
      </p:sp>
    </p:spTree>
    <p:extLst>
      <p:ext uri="{BB962C8B-B14F-4D97-AF65-F5344CB8AC3E}">
        <p14:creationId xmlns:p14="http://schemas.microsoft.com/office/powerpoint/2010/main" val="4144755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Yapısı gereği bir ürüne hem faydalı model hem de endüstriyel tasarım tescili yapılabilir. </a:t>
            </a:r>
            <a:endParaRPr lang="tr-TR" dirty="0"/>
          </a:p>
          <a:p>
            <a:r>
              <a:rPr lang="tr-TR" dirty="0" smtClean="0"/>
              <a:t>Böylelikle ürünün kendisi ve dış görünümü aynı anda korunmuş olur. </a:t>
            </a:r>
            <a:endParaRPr lang="tr-TR" dirty="0"/>
          </a:p>
        </p:txBody>
      </p:sp>
    </p:spTree>
    <p:extLst>
      <p:ext uri="{BB962C8B-B14F-4D97-AF65-F5344CB8AC3E}">
        <p14:creationId xmlns:p14="http://schemas.microsoft.com/office/powerpoint/2010/main" val="1272187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Bir ürün yapısı veya özelliği gereği birden fazla sayıda üretilemiyorsa; söz konusu ürün; sınai mülkiyet hakları dışında tutulur ve fikri haklar kapsamında korunur.</a:t>
            </a:r>
            <a:endParaRPr lang="tr-TR" dirty="0"/>
          </a:p>
        </p:txBody>
      </p:sp>
    </p:spTree>
    <p:extLst>
      <p:ext uri="{BB962C8B-B14F-4D97-AF65-F5344CB8AC3E}">
        <p14:creationId xmlns:p14="http://schemas.microsoft.com/office/powerpoint/2010/main" val="1070412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Patenti, faydalı modeli ve endüstriyel tasarım tescili alınmamış veya süresi bitmiş ürünler dünya malı sayılır.</a:t>
            </a:r>
          </a:p>
        </p:txBody>
      </p:sp>
    </p:spTree>
    <p:extLst>
      <p:ext uri="{BB962C8B-B14F-4D97-AF65-F5344CB8AC3E}">
        <p14:creationId xmlns:p14="http://schemas.microsoft.com/office/powerpoint/2010/main" val="1650469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Farklı sektörlerde faaliyet gösteren şirketler aynı ismi ve ya işareti(markayı) kullanabilir.</a:t>
            </a:r>
          </a:p>
          <a:p>
            <a:r>
              <a:rPr lang="tr-TR" dirty="0" smtClean="0"/>
              <a:t>Ancak bu mantıksızdır. Çünkü tüketiciler; hangi markanın hangisine özendiğini anlarlar ve bu da satışlara yansır.</a:t>
            </a:r>
            <a:endParaRPr lang="tr-TR" dirty="0"/>
          </a:p>
        </p:txBody>
      </p:sp>
    </p:spTree>
    <p:extLst>
      <p:ext uri="{BB962C8B-B14F-4D97-AF65-F5344CB8AC3E}">
        <p14:creationId xmlns:p14="http://schemas.microsoft.com/office/powerpoint/2010/main" val="1159053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Aynı sektörde faaliyet gösteren şirketlerin de birbirine yakın marka ve logolar kullanması mantıksızdır.</a:t>
            </a:r>
            <a:endParaRPr lang="tr-TR" dirty="0"/>
          </a:p>
        </p:txBody>
      </p:sp>
    </p:spTree>
    <p:extLst>
      <p:ext uri="{BB962C8B-B14F-4D97-AF65-F5344CB8AC3E}">
        <p14:creationId xmlns:p14="http://schemas.microsoft.com/office/powerpoint/2010/main" val="3791462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t>Yasalar ile koruma altına </a:t>
            </a:r>
            <a:r>
              <a:rPr lang="tr-TR" sz="3200" b="1" dirty="0" smtClean="0"/>
              <a:t>almak</a:t>
            </a:r>
            <a:r>
              <a:rPr lang="tr-TR" sz="3200" b="1" dirty="0"/>
              <a:t/>
            </a:r>
            <a:br>
              <a:rPr lang="tr-TR" sz="3200" b="1" dirty="0"/>
            </a:br>
            <a:endParaRPr lang="tr-TR" sz="3200" b="1" dirty="0"/>
          </a:p>
        </p:txBody>
      </p:sp>
      <p:sp>
        <p:nvSpPr>
          <p:cNvPr id="3" name="İçerik Yer Tutucusu 2"/>
          <p:cNvSpPr>
            <a:spLocks noGrp="1"/>
          </p:cNvSpPr>
          <p:nvPr>
            <p:ph idx="1"/>
          </p:nvPr>
        </p:nvSpPr>
        <p:spPr/>
        <p:txBody>
          <a:bodyPr>
            <a:normAutofit/>
          </a:bodyPr>
          <a:lstStyle/>
          <a:p>
            <a:r>
              <a:rPr lang="tr-TR" dirty="0" smtClean="0"/>
              <a:t>Eğer yasa ile koruma altına alınmış bir yenilik veya yönteminiz var ise; çalışmanız başkaları tarafından </a:t>
            </a:r>
            <a:r>
              <a:rPr lang="tr-TR" b="1" dirty="0" smtClean="0">
                <a:solidFill>
                  <a:srgbClr val="FF0000"/>
                </a:solidFill>
              </a:rPr>
              <a:t>sizden izinsiz </a:t>
            </a:r>
            <a:r>
              <a:rPr lang="tr-TR" dirty="0" smtClean="0"/>
              <a:t>üretilir veya satılırsa şikayetçi olarak yasal işlemleri başlatabilirsiniz.</a:t>
            </a:r>
            <a:endParaRPr lang="tr-TR" dirty="0"/>
          </a:p>
        </p:txBody>
      </p:sp>
    </p:spTree>
    <p:extLst>
      <p:ext uri="{BB962C8B-B14F-4D97-AF65-F5344CB8AC3E}">
        <p14:creationId xmlns:p14="http://schemas.microsoft.com/office/powerpoint/2010/main" val="3830891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Hiçbir yatırımcı fikri </a:t>
            </a:r>
            <a:r>
              <a:rPr lang="tr-TR" dirty="0" smtClean="0"/>
              <a:t>veya </a:t>
            </a:r>
            <a:r>
              <a:rPr lang="tr-TR" dirty="0"/>
              <a:t>sınai haklarının korunmadığı bir piyasaya yatırım yapmaz. Özellikler korsan ve merdiven altı taklit yapımların sıklıkla görüldüğü ülkelerde bu girişimciler boy göstermezler ve doğal olarak iş sahası ve istihdam başka ülkelere kaymaya başlar.  </a:t>
            </a:r>
          </a:p>
        </p:txBody>
      </p:sp>
    </p:spTree>
    <p:extLst>
      <p:ext uri="{BB962C8B-B14F-4D97-AF65-F5344CB8AC3E}">
        <p14:creationId xmlns:p14="http://schemas.microsoft.com/office/powerpoint/2010/main" val="43368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Teknolojik ilerleme ülkelerin silahsız savaşta en önemli gücüdür. Gelişmiş ülkelere baktığımızda fikri haklar koruma altındadır ve sınai haklar için yapılan başvurulan sayısal olarak yüksektir. </a:t>
            </a:r>
          </a:p>
          <a:p>
            <a:pPr marL="68580" indent="0">
              <a:buNone/>
            </a:pPr>
            <a:endParaRPr lang="tr-TR" dirty="0"/>
          </a:p>
        </p:txBody>
      </p:sp>
    </p:spTree>
    <p:extLst>
      <p:ext uri="{BB962C8B-B14F-4D97-AF65-F5344CB8AC3E}">
        <p14:creationId xmlns:p14="http://schemas.microsoft.com/office/powerpoint/2010/main" val="651191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459432"/>
            <a:ext cx="6624736" cy="4735459"/>
          </a:xfrm>
        </p:spPr>
      </p:pic>
      <p:sp>
        <p:nvSpPr>
          <p:cNvPr id="5" name="İçerik Yer Tutucusu 2"/>
          <p:cNvSpPr txBox="1">
            <a:spLocks/>
          </p:cNvSpPr>
          <p:nvPr/>
        </p:nvSpPr>
        <p:spPr>
          <a:xfrm>
            <a:off x="1043492" y="2323652"/>
            <a:ext cx="6777317" cy="3508977"/>
          </a:xfrm>
          <a:prstGeom prst="rect">
            <a:avLst/>
          </a:prstGeom>
        </p:spPr>
        <p:txBody>
          <a:bodyPr vert="horz" lIns="91440" tIns="45720" rIns="91440" bIns="45720"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endParaRPr lang="tr-TR" dirty="0" smtClean="0"/>
          </a:p>
          <a:p>
            <a:pPr marL="68580" indent="0">
              <a:buFont typeface="Wingdings 2" pitchFamily="18" charset="2"/>
              <a:buNone/>
            </a:pPr>
            <a:endParaRPr lang="tr-TR" dirty="0"/>
          </a:p>
          <a:p>
            <a:pPr marL="68580" indent="0">
              <a:buFont typeface="Wingdings 2" pitchFamily="18" charset="2"/>
              <a:buNone/>
            </a:pPr>
            <a:endParaRPr lang="tr-TR" dirty="0" smtClean="0"/>
          </a:p>
          <a:p>
            <a:pPr marL="68580" indent="0">
              <a:buFont typeface="Wingdings 2" pitchFamily="18" charset="2"/>
              <a:buNone/>
            </a:pPr>
            <a:endParaRPr lang="tr-TR" dirty="0"/>
          </a:p>
          <a:p>
            <a:pPr marL="68580" indent="0">
              <a:buFont typeface="Wingdings 2" pitchFamily="18" charset="2"/>
              <a:buNone/>
            </a:pPr>
            <a:endParaRPr lang="tr-TR" dirty="0" smtClean="0"/>
          </a:p>
          <a:p>
            <a:pPr marL="68580" indent="0">
              <a:buFont typeface="Wingdings 2" pitchFamily="18" charset="2"/>
              <a:buNone/>
            </a:pPr>
            <a:r>
              <a:rPr lang="tr-TR" dirty="0" smtClean="0"/>
              <a:t>Apple ve </a:t>
            </a:r>
            <a:r>
              <a:rPr lang="tr-TR" dirty="0" err="1" smtClean="0"/>
              <a:t>Samsung</a:t>
            </a:r>
            <a:r>
              <a:rPr lang="tr-TR" dirty="0" smtClean="0"/>
              <a:t> arasında süren patent davasında mahkeme Apple şirketini haklı bulmuş ve </a:t>
            </a:r>
            <a:r>
              <a:rPr lang="tr-TR" dirty="0" err="1" smtClean="0"/>
              <a:t>Samsung’u</a:t>
            </a:r>
            <a:r>
              <a:rPr lang="tr-TR" dirty="0" smtClean="0"/>
              <a:t> 1 Milyar Dolar ödemeye mahkum etmiştir.</a:t>
            </a:r>
            <a:endParaRPr lang="tr-TR" dirty="0"/>
          </a:p>
        </p:txBody>
      </p:sp>
    </p:spTree>
    <p:extLst>
      <p:ext uri="{BB962C8B-B14F-4D97-AF65-F5344CB8AC3E}">
        <p14:creationId xmlns:p14="http://schemas.microsoft.com/office/powerpoint/2010/main" val="303942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sz="2600" dirty="0" smtClean="0"/>
              <a:t>Ulusal ve ya uluslararası ortamda üretilen eser ve ürünlerin tüm haklarını; üreticisi (sanatçısı, geliştiricisi, mucidi, şirketi) adına belirli yasalar ile belli bir süre koruma altına alma işine </a:t>
            </a:r>
          </a:p>
          <a:p>
            <a:pPr marL="68580" indent="0">
              <a:buNone/>
            </a:pPr>
            <a:r>
              <a:rPr lang="tr-TR" sz="2600" i="1" dirty="0">
                <a:solidFill>
                  <a:srgbClr val="C00000"/>
                </a:solidFill>
              </a:rPr>
              <a:t> </a:t>
            </a:r>
            <a:r>
              <a:rPr lang="tr-TR" sz="2600" i="1" dirty="0" smtClean="0">
                <a:solidFill>
                  <a:srgbClr val="C00000"/>
                </a:solidFill>
              </a:rPr>
              <a:t>  Fikri ve Sınai Mülkiyet Hakları </a:t>
            </a:r>
            <a:r>
              <a:rPr lang="tr-TR" sz="2600" dirty="0" smtClean="0"/>
              <a:t>denir</a:t>
            </a:r>
            <a:r>
              <a:rPr lang="tr-TR" sz="2800" dirty="0" smtClean="0"/>
              <a:t>.</a:t>
            </a:r>
            <a:endParaRPr lang="tr-TR" sz="2800" dirty="0"/>
          </a:p>
        </p:txBody>
      </p:sp>
    </p:spTree>
    <p:extLst>
      <p:ext uri="{BB962C8B-B14F-4D97-AF65-F5344CB8AC3E}">
        <p14:creationId xmlns:p14="http://schemas.microsoft.com/office/powerpoint/2010/main" val="1928411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Fikri Haklar (Eser Hakları)</a:t>
            </a:r>
            <a:endParaRPr lang="tr-TR" dirty="0"/>
          </a:p>
        </p:txBody>
      </p:sp>
      <p:sp>
        <p:nvSpPr>
          <p:cNvPr id="3" name="İçerik Yer Tutucusu 2"/>
          <p:cNvSpPr>
            <a:spLocks noGrp="1"/>
          </p:cNvSpPr>
          <p:nvPr>
            <p:ph idx="1"/>
          </p:nvPr>
        </p:nvSpPr>
        <p:spPr/>
        <p:txBody>
          <a:bodyPr>
            <a:normAutofit/>
          </a:bodyPr>
          <a:lstStyle/>
          <a:p>
            <a:r>
              <a:rPr lang="tr-TR" sz="2600" dirty="0" smtClean="0"/>
              <a:t>Fikri haklar; </a:t>
            </a:r>
            <a:r>
              <a:rPr lang="tr-TR" sz="2600" dirty="0"/>
              <a:t>fikir ürünlerini yani insan zekası ile ortaya </a:t>
            </a:r>
            <a:r>
              <a:rPr lang="tr-TR" sz="2600" dirty="0" smtClean="0"/>
              <a:t>çıkan </a:t>
            </a:r>
            <a:r>
              <a:rPr lang="tr-TR" sz="2600" dirty="0"/>
              <a:t>edebiyat ve sanat eserleri </a:t>
            </a:r>
            <a:r>
              <a:rPr lang="tr-TR" sz="2600" dirty="0" smtClean="0"/>
              <a:t> bilgisayar programları ve oyunları, web siteleri, sinema ve </a:t>
            </a:r>
            <a:r>
              <a:rPr lang="tr-TR" sz="2600" dirty="0" err="1" smtClean="0"/>
              <a:t>tv</a:t>
            </a:r>
            <a:r>
              <a:rPr lang="tr-TR" sz="2600" dirty="0" smtClean="0"/>
              <a:t> programları </a:t>
            </a:r>
            <a:r>
              <a:rPr lang="tr-TR" sz="2600" dirty="0" err="1" smtClean="0"/>
              <a:t>v.b</a:t>
            </a:r>
            <a:r>
              <a:rPr lang="tr-TR" sz="2600" dirty="0" smtClean="0"/>
              <a:t> </a:t>
            </a:r>
            <a:r>
              <a:rPr lang="tr-TR" sz="2600" dirty="0"/>
              <a:t>ürünleri </a:t>
            </a:r>
            <a:r>
              <a:rPr lang="tr-TR" sz="2600" dirty="0" smtClean="0"/>
              <a:t>kapsar. </a:t>
            </a:r>
          </a:p>
          <a:p>
            <a:r>
              <a:rPr lang="tr-TR" sz="2600" dirty="0" smtClean="0"/>
              <a:t>Fikri hak kapsamına giren ürünleri </a:t>
            </a:r>
            <a:br>
              <a:rPr lang="tr-TR" sz="2600" dirty="0" smtClean="0"/>
            </a:br>
            <a:r>
              <a:rPr lang="tr-TR" sz="2600" i="1" dirty="0" smtClean="0">
                <a:solidFill>
                  <a:srgbClr val="C00000"/>
                </a:solidFill>
              </a:rPr>
              <a:t>Telif Hakkı </a:t>
            </a:r>
            <a:r>
              <a:rPr lang="tr-TR" sz="2600" i="1" dirty="0" smtClean="0">
                <a:solidFill>
                  <a:schemeClr val="tx1"/>
                </a:solidFill>
              </a:rPr>
              <a:t>başvurusu</a:t>
            </a:r>
            <a:r>
              <a:rPr lang="tr-TR" sz="2600" i="1" dirty="0" smtClean="0">
                <a:solidFill>
                  <a:srgbClr val="C00000"/>
                </a:solidFill>
              </a:rPr>
              <a:t> </a:t>
            </a:r>
            <a:r>
              <a:rPr lang="tr-TR" sz="2600" dirty="0" smtClean="0"/>
              <a:t>ile koruma altına alırız.</a:t>
            </a:r>
            <a:endParaRPr lang="tr-TR" sz="2600" dirty="0"/>
          </a:p>
        </p:txBody>
      </p:sp>
    </p:spTree>
    <p:extLst>
      <p:ext uri="{BB962C8B-B14F-4D97-AF65-F5344CB8AC3E}">
        <p14:creationId xmlns:p14="http://schemas.microsoft.com/office/powerpoint/2010/main" val="2944846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solidFill>
                  <a:schemeClr val="bg2">
                    <a:lumMod val="50000"/>
                  </a:schemeClr>
                </a:solidFill>
              </a:rPr>
              <a:t>Telif Hakkı</a:t>
            </a:r>
            <a:endParaRPr lang="tr-TR" b="1" dirty="0">
              <a:solidFill>
                <a:schemeClr val="bg2">
                  <a:lumMod val="50000"/>
                </a:schemeClr>
              </a:solidFill>
            </a:endParaRPr>
          </a:p>
        </p:txBody>
      </p:sp>
      <p:sp>
        <p:nvSpPr>
          <p:cNvPr id="3" name="İçerik Yer Tutucusu 2"/>
          <p:cNvSpPr>
            <a:spLocks noGrp="1"/>
          </p:cNvSpPr>
          <p:nvPr>
            <p:ph idx="1"/>
          </p:nvPr>
        </p:nvSpPr>
        <p:spPr/>
        <p:txBody>
          <a:bodyPr/>
          <a:lstStyle/>
          <a:p>
            <a:r>
              <a:rPr lang="tr-TR" dirty="0" smtClean="0"/>
              <a:t>Herhangi </a:t>
            </a:r>
            <a:r>
              <a:rPr lang="tr-TR" dirty="0"/>
              <a:t>bir bilgi veya düşünce ürününün kullanılması ve yayılması ile ilgili hakların, yasalarla belirli kişilere verilmesidir. </a:t>
            </a:r>
            <a:endParaRPr lang="tr-TR" dirty="0" smtClean="0"/>
          </a:p>
          <a:p>
            <a:r>
              <a:rPr lang="tr-TR" dirty="0" smtClean="0"/>
              <a:t>Kısaca</a:t>
            </a:r>
            <a:r>
              <a:rPr lang="tr-TR" dirty="0"/>
              <a:t>, orijinal bir yaratının kopyalanmasına veya kullanılmasına izin verme hakkıdır. </a:t>
            </a:r>
            <a:endParaRPr lang="tr-TR" dirty="0" smtClean="0"/>
          </a:p>
          <a:p>
            <a:r>
              <a:rPr lang="tr-TR" dirty="0" smtClean="0"/>
              <a:t>Telif hakkı; ürünün kayıt almasından </a:t>
            </a:r>
            <a:r>
              <a:rPr lang="tr-TR" dirty="0" smtClean="0">
                <a:solidFill>
                  <a:srgbClr val="FF0000"/>
                </a:solidFill>
              </a:rPr>
              <a:t>70 </a:t>
            </a:r>
            <a:r>
              <a:rPr lang="tr-TR" dirty="0" smtClean="0"/>
              <a:t>yıl süreyle koruma sağlar.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692696"/>
            <a:ext cx="1224136" cy="1224136"/>
          </a:xfrm>
          <a:prstGeom prst="rect">
            <a:avLst/>
          </a:prstGeom>
        </p:spPr>
      </p:pic>
    </p:spTree>
    <p:extLst>
      <p:ext uri="{BB962C8B-B14F-4D97-AF65-F5344CB8AC3E}">
        <p14:creationId xmlns:p14="http://schemas.microsoft.com/office/powerpoint/2010/main" val="3371770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Telif Hakkı</a:t>
            </a:r>
            <a:endParaRPr lang="tr-TR" dirty="0"/>
          </a:p>
        </p:txBody>
      </p:sp>
      <p:sp>
        <p:nvSpPr>
          <p:cNvPr id="3" name="İçerik Yer Tutucusu 2"/>
          <p:cNvSpPr>
            <a:spLocks noGrp="1"/>
          </p:cNvSpPr>
          <p:nvPr>
            <p:ph idx="1"/>
          </p:nvPr>
        </p:nvSpPr>
        <p:spPr/>
        <p:txBody>
          <a:bodyPr/>
          <a:lstStyle/>
          <a:p>
            <a:r>
              <a:rPr lang="tr-TR" dirty="0" smtClean="0"/>
              <a:t>Edebiyat ve sanat eseri,</a:t>
            </a:r>
          </a:p>
          <a:p>
            <a:r>
              <a:rPr lang="tr-TR" dirty="0"/>
              <a:t>B</a:t>
            </a:r>
            <a:r>
              <a:rPr lang="tr-TR" dirty="0" smtClean="0"/>
              <a:t>ilgisayar </a:t>
            </a:r>
            <a:r>
              <a:rPr lang="tr-TR" dirty="0"/>
              <a:t>programları ve oyunları, </a:t>
            </a:r>
            <a:endParaRPr lang="tr-TR" dirty="0" smtClean="0"/>
          </a:p>
          <a:p>
            <a:r>
              <a:rPr lang="tr-TR" dirty="0"/>
              <a:t>W</a:t>
            </a:r>
            <a:r>
              <a:rPr lang="tr-TR" dirty="0" smtClean="0"/>
              <a:t>eb </a:t>
            </a:r>
            <a:r>
              <a:rPr lang="tr-TR" dirty="0"/>
              <a:t>siteleri, </a:t>
            </a:r>
            <a:endParaRPr lang="tr-TR" dirty="0" smtClean="0"/>
          </a:p>
          <a:p>
            <a:r>
              <a:rPr lang="tr-TR" dirty="0"/>
              <a:t>S</a:t>
            </a:r>
            <a:r>
              <a:rPr lang="tr-TR" dirty="0" smtClean="0"/>
              <a:t>inema </a:t>
            </a:r>
            <a:r>
              <a:rPr lang="tr-TR" dirty="0"/>
              <a:t>ve </a:t>
            </a:r>
            <a:r>
              <a:rPr lang="tr-TR" dirty="0" err="1"/>
              <a:t>tv</a:t>
            </a:r>
            <a:r>
              <a:rPr lang="tr-TR" dirty="0"/>
              <a:t> </a:t>
            </a:r>
            <a:r>
              <a:rPr lang="tr-TR" dirty="0" smtClean="0"/>
              <a:t>programlarını vb. </a:t>
            </a:r>
          </a:p>
          <a:p>
            <a:pPr marL="68580" indent="0">
              <a:buNone/>
            </a:pPr>
            <a:r>
              <a:rPr lang="tr-TR" dirty="0"/>
              <a:t> </a:t>
            </a:r>
            <a:r>
              <a:rPr lang="tr-TR" dirty="0" smtClean="0"/>
              <a:t>  korur.</a:t>
            </a:r>
          </a:p>
          <a:p>
            <a:endParaRPr lang="tr-TR" dirty="0"/>
          </a:p>
        </p:txBody>
      </p:sp>
    </p:spTree>
    <p:extLst>
      <p:ext uri="{BB962C8B-B14F-4D97-AF65-F5344CB8AC3E}">
        <p14:creationId xmlns:p14="http://schemas.microsoft.com/office/powerpoint/2010/main" val="2180426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Telif Hakkı </a:t>
            </a:r>
            <a:endParaRPr lang="tr-TR" dirty="0"/>
          </a:p>
        </p:txBody>
      </p:sp>
      <p:sp>
        <p:nvSpPr>
          <p:cNvPr id="3" name="İçerik Yer Tutucusu 2"/>
          <p:cNvSpPr>
            <a:spLocks noGrp="1"/>
          </p:cNvSpPr>
          <p:nvPr>
            <p:ph idx="1"/>
          </p:nvPr>
        </p:nvSpPr>
        <p:spPr/>
        <p:txBody>
          <a:bodyPr>
            <a:normAutofit/>
          </a:bodyPr>
          <a:lstStyle/>
          <a:p>
            <a:r>
              <a:rPr lang="tr-TR" sz="2600" dirty="0" smtClean="0"/>
              <a:t>Alındığında; söz konusu eserin kopyalanması, sergilenmesi, yayınlanması gibi çalışmalarda söz sahibi </a:t>
            </a:r>
            <a:r>
              <a:rPr lang="tr-TR" sz="2600" i="1" dirty="0" smtClean="0">
                <a:solidFill>
                  <a:srgbClr val="C00000"/>
                </a:solidFill>
              </a:rPr>
              <a:t>Eseri üreten kişi </a:t>
            </a:r>
            <a:r>
              <a:rPr lang="tr-TR" sz="2600" dirty="0" smtClean="0"/>
              <a:t>olur.</a:t>
            </a:r>
            <a:endParaRPr lang="tr-TR" sz="2600" dirty="0"/>
          </a:p>
        </p:txBody>
      </p:sp>
    </p:spTree>
    <p:extLst>
      <p:ext uri="{BB962C8B-B14F-4D97-AF65-F5344CB8AC3E}">
        <p14:creationId xmlns:p14="http://schemas.microsoft.com/office/powerpoint/2010/main" val="14078087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129</TotalTime>
  <Words>1003</Words>
  <Application>Microsoft Office PowerPoint</Application>
  <PresentationFormat>Ekran Gösterisi (4:3)</PresentationFormat>
  <Paragraphs>126</Paragraphs>
  <Slides>42</Slides>
  <Notes>0</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Austin</vt:lpstr>
      <vt:lpstr>FİKRİ  VE  SINAİ MÜLKİYET HAKLARI</vt:lpstr>
      <vt:lpstr>PowerPoint Sunusu</vt:lpstr>
      <vt:lpstr>Sırı gibi saklayıp kimseye söylememek veya sadece güvenilen kişilere söylemek </vt:lpstr>
      <vt:lpstr>Yasalar ile koruma altına almak </vt:lpstr>
      <vt:lpstr>PowerPoint Sunusu</vt:lpstr>
      <vt:lpstr>Fikri Haklar (Eser Hakları)</vt:lpstr>
      <vt:lpstr>Telif Hakkı</vt:lpstr>
      <vt:lpstr>Telif Hakkı</vt:lpstr>
      <vt:lpstr>Telif Hakkı </vt:lpstr>
      <vt:lpstr>Sınai Mülkiyet (Ürün) Hakları</vt:lpstr>
      <vt:lpstr>Sınai Mülkiyet (Ürün) Hakları</vt:lpstr>
      <vt:lpstr>PATENT BELGESİ</vt:lpstr>
      <vt:lpstr>Patent kriterleri</vt:lpstr>
      <vt:lpstr>Not:</vt:lpstr>
      <vt:lpstr>İncelemeli - İncelemesiz  Patent</vt:lpstr>
      <vt:lpstr>Tarihte Patent</vt:lpstr>
      <vt:lpstr>PowerPoint Sunusu</vt:lpstr>
      <vt:lpstr>Patent verilemeyecek konular</vt:lpstr>
      <vt:lpstr>Faydalı Model Belgesi</vt:lpstr>
      <vt:lpstr>Faydalı Model Kriterleri</vt:lpstr>
      <vt:lpstr>Faydalı Model</vt:lpstr>
      <vt:lpstr>PowerPoint Sunusu</vt:lpstr>
      <vt:lpstr>PATENT VS FAYDALI MODEL</vt:lpstr>
      <vt:lpstr>Marka Tescili</vt:lpstr>
      <vt:lpstr>PowerPoint Sunusu</vt:lpstr>
      <vt:lpstr>Marka Tescil Kriteri</vt:lpstr>
      <vt:lpstr>Marka Tescili</vt:lpstr>
      <vt:lpstr>PowerPoint Sunusu</vt:lpstr>
      <vt:lpstr>Endüstriyel Tasarım Tescili</vt:lpstr>
      <vt:lpstr>ETT Kriterleri </vt:lpstr>
      <vt:lpstr>ETT Verilemeyecek Tasarımlar</vt:lpstr>
      <vt:lpstr>PowerPoint Sunusu</vt:lpstr>
      <vt:lpstr>PowerPoint Sunusu</vt:lpstr>
      <vt:lpstr>ÖZET</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FİKRİ  VE  SINAİ MÜLKİYET HAKLARI</dc:title>
  <dc:creator>Rıza</dc:creator>
  <cp:lastModifiedBy>rıza solmaz</cp:lastModifiedBy>
  <cp:revision>43</cp:revision>
  <dcterms:created xsi:type="dcterms:W3CDTF">2016-12-24T14:56:25Z</dcterms:created>
  <dcterms:modified xsi:type="dcterms:W3CDTF">2020-01-01T18:37:31Z</dcterms:modified>
</cp:coreProperties>
</file>