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59" r:id="rId14"/>
    <p:sldId id="296" r:id="rId15"/>
    <p:sldId id="271" r:id="rId16"/>
    <p:sldId id="274" r:id="rId17"/>
    <p:sldId id="277" r:id="rId18"/>
    <p:sldId id="272" r:id="rId19"/>
    <p:sldId id="273" r:id="rId20"/>
    <p:sldId id="279" r:id="rId21"/>
    <p:sldId id="275" r:id="rId22"/>
    <p:sldId id="276" r:id="rId23"/>
    <p:sldId id="281" r:id="rId24"/>
    <p:sldId id="283" r:id="rId25"/>
    <p:sldId id="282" r:id="rId26"/>
    <p:sldId id="285" r:id="rId27"/>
    <p:sldId id="286" r:id="rId28"/>
    <p:sldId id="287" r:id="rId29"/>
    <p:sldId id="289" r:id="rId30"/>
    <p:sldId id="290" r:id="rId31"/>
    <p:sldId id="291" r:id="rId32"/>
    <p:sldId id="293" r:id="rId33"/>
    <p:sldId id="294" r:id="rId34"/>
    <p:sldId id="295" r:id="rId35"/>
    <p:sldId id="297" r:id="rId36"/>
    <p:sldId id="298" r:id="rId37"/>
    <p:sldId id="299" r:id="rId38"/>
    <p:sldId id="301" r:id="rId39"/>
    <p:sldId id="302" r:id="rId40"/>
    <p:sldId id="303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10" d="100"/>
          <a:sy n="110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8.04.2022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8.04.2022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26IkkzA7MY&amp;t=1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780108"/>
          </a:xfrm>
        </p:spPr>
        <p:txBody>
          <a:bodyPr/>
          <a:lstStyle/>
          <a:p>
            <a:r>
              <a:rPr lang="tr-TR" dirty="0" smtClean="0"/>
              <a:t>ENERJİNİN DÖNÜŞÜMÜ VE TASARIMI</a:t>
            </a:r>
            <a:endParaRPr lang="tr-TR" dirty="0"/>
          </a:p>
        </p:txBody>
      </p:sp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212976"/>
            <a:ext cx="3563888" cy="18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3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520088"/>
            <a:ext cx="8229600" cy="1252728"/>
          </a:xfrm>
        </p:spPr>
        <p:txBody>
          <a:bodyPr>
            <a:noAutofit/>
          </a:bodyPr>
          <a:lstStyle/>
          <a:p>
            <a:r>
              <a:rPr lang="tr-TR" sz="3200" b="1" dirty="0"/>
              <a:t>Elektrik; manyetik alan içerisinde dönen iletkenin ortaya çıkardığı akımdır. </a:t>
            </a:r>
            <a:br>
              <a:rPr lang="tr-TR" sz="3200" b="1" dirty="0"/>
            </a:br>
            <a:endParaRPr lang="tr-TR" sz="32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www.youtube.com/watch?v=m26IkkzA7MY&amp;t=1s</a:t>
            </a:r>
            <a:endParaRPr lang="tr-TR" dirty="0" smtClean="0"/>
          </a:p>
          <a:p>
            <a:r>
              <a:rPr lang="tr-TR" dirty="0" smtClean="0"/>
              <a:t>Videoyu izleyerek elektriğin nasıl üretildiğine bakalım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081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276872"/>
            <a:ext cx="7408333" cy="4320480"/>
          </a:xfrm>
        </p:spPr>
        <p:txBody>
          <a:bodyPr>
            <a:noAutofit/>
          </a:bodyPr>
          <a:lstStyle/>
          <a:p>
            <a:r>
              <a:rPr lang="tr-TR" sz="2800" dirty="0" smtClean="0"/>
              <a:t>Bu örnekteki gibi bir sistemde iletkenin dönmesi için kas gücümüzü kullanabiliriz. Ancak böyle bir sistemde ürettiğimiz elektrik miktarı çok az ve kısa süreli olacaktır.</a:t>
            </a:r>
          </a:p>
          <a:p>
            <a:r>
              <a:rPr lang="tr-TR" sz="2800" dirty="0" smtClean="0"/>
              <a:t>Daha büyük işler yapabilmek için daha çok elektrik üretmek gerekiyor. O halde iletkenin ve manyetik alanın daha büyük olması ve dönme hızının da fazla olmasını sağlamalıyız.</a:t>
            </a:r>
          </a:p>
          <a:p>
            <a:endParaRPr lang="tr-TR" sz="2800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54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Enerji kaynaklarını kullanarak elektrik elde etmek mümkündür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Ancak bu enerji kaynaklarının kullanımı doğaya, çevreye zarar da verebilmektedir. </a:t>
            </a:r>
          </a:p>
          <a:p>
            <a:r>
              <a:rPr lang="tr-TR" dirty="0" smtClean="0"/>
              <a:t>Bu nedenle enerji kaynaklarını YENİLENEBİLİR ve YENİLENEMEZ olarak 2 gruba ayıralım: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4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410535" cy="5256584"/>
          </a:xfrm>
        </p:spPr>
      </p:pic>
    </p:spTree>
    <p:extLst>
      <p:ext uri="{BB962C8B-B14F-4D97-AF65-F5344CB8AC3E}">
        <p14:creationId xmlns:p14="http://schemas.microsoft.com/office/powerpoint/2010/main" val="228363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24744"/>
            <a:ext cx="5040560" cy="5095548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9276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4664"/>
            <a:ext cx="2823561" cy="1584176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r-TR" dirty="0" smtClean="0"/>
              <a:t>Güneş Enerjisi 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5" name="İçerik Yer Tutucusu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Güneşten dünyamıza gelen ısı ve ışık enerjisini; sıcaklık ve elektrik üretimi için kullanabilmekteyiz. </a:t>
            </a:r>
          </a:p>
          <a:p>
            <a:r>
              <a:rPr lang="tr-TR" dirty="0" err="1" smtClean="0"/>
              <a:t>Fotovoltaik</a:t>
            </a:r>
            <a:r>
              <a:rPr lang="tr-TR" dirty="0" smtClean="0"/>
              <a:t> hücreler yani güneş pilleri ile güneş ışınlarını elektriğe dönüştürebiliyoruz. </a:t>
            </a:r>
          </a:p>
          <a:p>
            <a:r>
              <a:rPr lang="tr-TR" dirty="0" smtClean="0"/>
              <a:t>En temiz ve çevreye zarar vermeyen enerji olarak kabul edilmektedir.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783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8" y="1196752"/>
            <a:ext cx="8833048" cy="44165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32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3822192" cy="639762"/>
          </a:xfrm>
        </p:spPr>
        <p:txBody>
          <a:bodyPr/>
          <a:lstStyle/>
          <a:p>
            <a:r>
              <a:rPr lang="tr-TR" dirty="0" smtClean="0"/>
              <a:t>AVANTAJLARI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251520" y="2204864"/>
            <a:ext cx="4392488" cy="4176464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Güneş enerjisi </a:t>
            </a:r>
            <a:r>
              <a:rPr lang="tr-TR" dirty="0"/>
              <a:t>kullanımı için herhangi bir </a:t>
            </a:r>
            <a:r>
              <a:rPr lang="tr-TR" b="1" dirty="0"/>
              <a:t>yakıta </a:t>
            </a:r>
            <a:r>
              <a:rPr lang="tr-TR" b="1" dirty="0" smtClean="0"/>
              <a:t>ihtiyaç </a:t>
            </a:r>
            <a:r>
              <a:rPr lang="tr-TR" dirty="0" smtClean="0"/>
              <a:t>yoktur</a:t>
            </a:r>
            <a:r>
              <a:rPr lang="tr-TR" dirty="0"/>
              <a:t>.</a:t>
            </a:r>
          </a:p>
          <a:p>
            <a:r>
              <a:rPr lang="tr-TR" dirty="0"/>
              <a:t>Güneş enerjisinin kullanım alanları çok geniştir. </a:t>
            </a:r>
            <a:endParaRPr lang="tr-TR" dirty="0" smtClean="0"/>
          </a:p>
          <a:p>
            <a:r>
              <a:rPr lang="tr-TR" dirty="0" smtClean="0"/>
              <a:t>Çevreye </a:t>
            </a:r>
            <a:r>
              <a:rPr lang="tr-TR" dirty="0"/>
              <a:t>hiçbir </a:t>
            </a:r>
            <a:r>
              <a:rPr lang="tr-TR" b="1" dirty="0"/>
              <a:t>zararı</a:t>
            </a:r>
            <a:r>
              <a:rPr lang="tr-TR" dirty="0"/>
              <a:t> da yoktur.</a:t>
            </a:r>
          </a:p>
          <a:p>
            <a:r>
              <a:rPr lang="tr-TR" dirty="0" smtClean="0"/>
              <a:t>Güneş </a:t>
            </a:r>
            <a:r>
              <a:rPr lang="tr-TR" dirty="0"/>
              <a:t>enerjisinden elektrik üretmek çok kolaydır. </a:t>
            </a:r>
            <a:endParaRPr lang="tr-TR" dirty="0" smtClean="0"/>
          </a:p>
          <a:p>
            <a:r>
              <a:rPr lang="tr-TR" dirty="0" smtClean="0"/>
              <a:t>Güneş </a:t>
            </a:r>
            <a:r>
              <a:rPr lang="tr-TR" dirty="0"/>
              <a:t>enerji santrallerinin bakımları diğer enerji tesislerine göre çok daha kolaydır. Bakım ve işletme maliyetleri düşüktür.</a:t>
            </a:r>
          </a:p>
          <a:p>
            <a:r>
              <a:rPr lang="tr-TR" dirty="0"/>
              <a:t>Güneş enerjisi tesislerinin kurulumu da çok </a:t>
            </a:r>
            <a:r>
              <a:rPr lang="tr-TR" dirty="0" smtClean="0"/>
              <a:t>kolaydır</a:t>
            </a:r>
          </a:p>
          <a:p>
            <a:r>
              <a:rPr lang="tr-TR" dirty="0" smtClean="0"/>
              <a:t>Güneş </a:t>
            </a:r>
            <a:r>
              <a:rPr lang="tr-TR" dirty="0"/>
              <a:t>enerjisinin bir avantajı ise dayanıklı malzeme yapısı sayesinde, zor hava koşullarına karşı koyabilmesidir.</a:t>
            </a:r>
          </a:p>
          <a:p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4648200" y="1628800"/>
            <a:ext cx="3822192" cy="639762"/>
          </a:xfrm>
        </p:spPr>
        <p:txBody>
          <a:bodyPr/>
          <a:lstStyle/>
          <a:p>
            <a:r>
              <a:rPr lang="tr-TR" dirty="0" smtClean="0"/>
              <a:t>DEZAVANTAJLARI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4320480" cy="4536504"/>
          </a:xfrm>
        </p:spPr>
        <p:txBody>
          <a:bodyPr>
            <a:normAutofit fontScale="92500" lnSpcReduction="20000"/>
          </a:bodyPr>
          <a:lstStyle/>
          <a:p>
            <a:r>
              <a:rPr lang="tr-TR" sz="2300" dirty="0" smtClean="0"/>
              <a:t>Güneş</a:t>
            </a:r>
            <a:r>
              <a:rPr lang="tr-TR" dirty="0" smtClean="0"/>
              <a:t> </a:t>
            </a:r>
            <a:r>
              <a:rPr lang="tr-TR" dirty="0"/>
              <a:t>enerji santrallerinin yatırım maliyetlerinin </a:t>
            </a:r>
            <a:r>
              <a:rPr lang="tr-TR" dirty="0" smtClean="0"/>
              <a:t>yüksektir.</a:t>
            </a:r>
          </a:p>
          <a:p>
            <a:r>
              <a:rPr lang="tr-TR" dirty="0" smtClean="0"/>
              <a:t>Günümüzdeki </a:t>
            </a:r>
            <a:r>
              <a:rPr lang="tr-TR" dirty="0"/>
              <a:t>güneş paneli teknolojisi ile güneş ışınlarının en fazla </a:t>
            </a:r>
            <a:r>
              <a:rPr lang="tr-TR" b="1" dirty="0"/>
              <a:t>%12-%20</a:t>
            </a:r>
            <a:r>
              <a:rPr lang="tr-TR" dirty="0"/>
              <a:t>‘sini elektriğe </a:t>
            </a:r>
            <a:r>
              <a:rPr lang="tr-TR" dirty="0" smtClean="0"/>
              <a:t>çevirebiliyoruz</a:t>
            </a:r>
          </a:p>
          <a:p>
            <a:r>
              <a:rPr lang="tr-TR" dirty="0" smtClean="0"/>
              <a:t>Yukarıdaki </a:t>
            </a:r>
            <a:r>
              <a:rPr lang="tr-TR" dirty="0"/>
              <a:t>maddeden dolayı, güneş santralleri için çok fazla araziye gereksinim duyulmaktadır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Evlerde kullanılan akülerin </a:t>
            </a:r>
            <a:r>
              <a:rPr lang="tr-TR" dirty="0"/>
              <a:t>ömürleri kısa veya dayanıksız olduğu için çok çabuk bozulabiliyor.</a:t>
            </a:r>
          </a:p>
          <a:p>
            <a:r>
              <a:rPr lang="tr-TR" b="1" dirty="0"/>
              <a:t>Güneş </a:t>
            </a:r>
            <a:r>
              <a:rPr lang="tr-TR" b="1" dirty="0" smtClean="0"/>
              <a:t>kuleleri</a:t>
            </a:r>
            <a:r>
              <a:rPr lang="tr-TR" dirty="0" smtClean="0"/>
              <a:t>; </a:t>
            </a:r>
            <a:r>
              <a:rPr lang="tr-TR" b="1" dirty="0" smtClean="0"/>
              <a:t>göç </a:t>
            </a:r>
            <a:r>
              <a:rPr lang="tr-TR" b="1" dirty="0"/>
              <a:t>eden kuşlar</a:t>
            </a:r>
            <a:r>
              <a:rPr lang="tr-TR" dirty="0"/>
              <a:t> için büyük bir sorun olmaktadır. </a:t>
            </a:r>
            <a:endParaRPr lang="tr-TR" dirty="0" smtClean="0"/>
          </a:p>
          <a:p>
            <a:r>
              <a:rPr lang="tr-TR" dirty="0" err="1" smtClean="0"/>
              <a:t>Fotovoltaik</a:t>
            </a:r>
            <a:r>
              <a:rPr lang="tr-TR" dirty="0" smtClean="0"/>
              <a:t> </a:t>
            </a:r>
            <a:r>
              <a:rPr lang="tr-TR" dirty="0"/>
              <a:t>güneş panel üretimi tüm dünyada hızla </a:t>
            </a:r>
            <a:r>
              <a:rPr lang="tr-TR" dirty="0" err="1" smtClean="0"/>
              <a:t>ilerlemektedir.Eski</a:t>
            </a:r>
            <a:r>
              <a:rPr lang="tr-TR" dirty="0" smtClean="0"/>
              <a:t> güneş </a:t>
            </a:r>
            <a:r>
              <a:rPr lang="tr-TR" dirty="0"/>
              <a:t>panelleri ne olacak sorusuna bir cevap henüz yoktur.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7845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Dünya üzerinde oluşan devamlı veya devamsız rüzgarların döndürme gücünü (hareket enerjisini) elektriğe dönüştürebiliyoruz.</a:t>
            </a:r>
          </a:p>
          <a:p>
            <a:r>
              <a:rPr lang="tr-TR" dirty="0" smtClean="0"/>
              <a:t>Mıknatıs içinde dönen iletken telin dönme hareketini rüzgardan aldığını düşünelim.</a:t>
            </a:r>
          </a:p>
          <a:p>
            <a:r>
              <a:rPr lang="tr-TR" dirty="0" smtClean="0"/>
              <a:t>Böylelikle rüzgar olduğu sürece çevreye zarar vermeden elektrik üretimi mümkün oluyor.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dirty="0" smtClean="0"/>
              <a:t>Rüzgar Enerjisi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4664"/>
            <a:ext cx="3161655" cy="15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6048672" cy="57639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238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Bir işin veya hareketin yapılabilmesi için gerekli olan, kısaca;</a:t>
            </a:r>
            <a:r>
              <a:rPr lang="tr-TR" b="1" dirty="0" smtClean="0"/>
              <a:t> </a:t>
            </a:r>
            <a:r>
              <a:rPr lang="tr-TR" b="1" dirty="0"/>
              <a:t>iş yapabilme </a:t>
            </a:r>
            <a:r>
              <a:rPr lang="tr-TR" b="1" dirty="0" smtClean="0"/>
              <a:t>yeteneğidir.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Enerji Nedir?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30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3822192" cy="639762"/>
          </a:xfrm>
        </p:spPr>
        <p:txBody>
          <a:bodyPr/>
          <a:lstStyle/>
          <a:p>
            <a:r>
              <a:rPr lang="tr-TR" dirty="0" smtClean="0"/>
              <a:t>AVANTAJLARI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251520" y="2204864"/>
            <a:ext cx="4392488" cy="4464496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Rüzgar tamamen</a:t>
            </a:r>
            <a:r>
              <a:rPr lang="tr-TR" dirty="0"/>
              <a:t> </a:t>
            </a:r>
            <a:r>
              <a:rPr lang="tr-TR" b="1" dirty="0"/>
              <a:t>bedava</a:t>
            </a:r>
            <a:r>
              <a:rPr lang="tr-TR" dirty="0"/>
              <a:t> bir </a:t>
            </a:r>
            <a:r>
              <a:rPr lang="tr-TR" dirty="0" smtClean="0"/>
              <a:t>enerjidir.</a:t>
            </a:r>
          </a:p>
          <a:p>
            <a:r>
              <a:rPr lang="tr-TR" dirty="0" smtClean="0"/>
              <a:t>Rüzgar </a:t>
            </a:r>
            <a:r>
              <a:rPr lang="tr-TR" dirty="0"/>
              <a:t>enerjisi ile elektrik üretirken doğaya hiçbir </a:t>
            </a:r>
            <a:r>
              <a:rPr lang="tr-TR" b="1" dirty="0"/>
              <a:t>sera gazı</a:t>
            </a:r>
            <a:r>
              <a:rPr lang="tr-TR" dirty="0"/>
              <a:t> veya bunun gibi zararlı gazlar salınmaz</a:t>
            </a:r>
            <a:r>
              <a:rPr lang="tr-TR" dirty="0" smtClean="0"/>
              <a:t>.</a:t>
            </a:r>
          </a:p>
          <a:p>
            <a:r>
              <a:rPr lang="tr-TR" dirty="0" smtClean="0"/>
              <a:t>Bundan </a:t>
            </a:r>
            <a:r>
              <a:rPr lang="tr-TR" dirty="0"/>
              <a:t>dolayı tamamen temiz enerji kaynağı ve temiz enerji üretim yöntemidir.</a:t>
            </a:r>
          </a:p>
          <a:p>
            <a:r>
              <a:rPr lang="tr-TR" dirty="0"/>
              <a:t>Rüzgar türbinlerini neredeyse her yere kurma imkanı vardır.</a:t>
            </a:r>
          </a:p>
          <a:p>
            <a:r>
              <a:rPr lang="tr-TR" dirty="0"/>
              <a:t>Rüzgar enerji santralleri, güneş enerjisi gibi çok fazla arazi alanı </a:t>
            </a:r>
            <a:r>
              <a:rPr lang="tr-TR" dirty="0" smtClean="0"/>
              <a:t>kaplamaz.</a:t>
            </a:r>
          </a:p>
          <a:p>
            <a:r>
              <a:rPr lang="tr-TR" dirty="0" smtClean="0"/>
              <a:t>Rüzgar </a:t>
            </a:r>
            <a:r>
              <a:rPr lang="tr-TR" dirty="0"/>
              <a:t>türbinleri için havanın aydınlık veya karanlık olması önemli değildir. Gece ve gündüz </a:t>
            </a:r>
            <a:r>
              <a:rPr lang="tr-TR" dirty="0" smtClean="0"/>
              <a:t> </a:t>
            </a:r>
            <a:r>
              <a:rPr lang="tr-TR" dirty="0"/>
              <a:t>elektrik üretmeye devam eder.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4648200" y="1628800"/>
            <a:ext cx="3822192" cy="639762"/>
          </a:xfrm>
        </p:spPr>
        <p:txBody>
          <a:bodyPr/>
          <a:lstStyle/>
          <a:p>
            <a:r>
              <a:rPr lang="tr-TR" dirty="0" smtClean="0"/>
              <a:t>DEZAVANTAJLARI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4320480" cy="4536504"/>
          </a:xfrm>
        </p:spPr>
        <p:txBody>
          <a:bodyPr>
            <a:normAutofit fontScale="85000" lnSpcReduction="10000"/>
          </a:bodyPr>
          <a:lstStyle/>
          <a:p>
            <a:r>
              <a:rPr lang="tr-TR" sz="2400" dirty="0"/>
              <a:t>Rüzgar türbinleri ile elektrik elde etmek için rüzgarın </a:t>
            </a:r>
            <a:r>
              <a:rPr lang="tr-TR" sz="2400" dirty="0" smtClean="0"/>
              <a:t>gerekli </a:t>
            </a:r>
            <a:r>
              <a:rPr lang="tr-TR" sz="2400" dirty="0"/>
              <a:t>seviyede esmesi gerekiyor. Eğer rüzgar fazla </a:t>
            </a:r>
            <a:r>
              <a:rPr lang="tr-TR" sz="2400" dirty="0" smtClean="0"/>
              <a:t>veya az eserse</a:t>
            </a:r>
            <a:r>
              <a:rPr lang="tr-TR" sz="2400" dirty="0"/>
              <a:t> </a:t>
            </a:r>
            <a:r>
              <a:rPr lang="tr-TR" sz="2400" b="1" dirty="0"/>
              <a:t>türbinler çalışmaz</a:t>
            </a:r>
            <a:r>
              <a:rPr lang="tr-TR" sz="2400" dirty="0"/>
              <a:t>. </a:t>
            </a:r>
            <a:endParaRPr lang="tr-TR" sz="2400" dirty="0" smtClean="0"/>
          </a:p>
          <a:p>
            <a:r>
              <a:rPr lang="tr-TR" sz="2400" dirty="0" smtClean="0"/>
              <a:t>Rüzgar </a:t>
            </a:r>
            <a:r>
              <a:rPr lang="tr-TR" sz="2400" dirty="0"/>
              <a:t>santrali kurmak için çok ciddi ölçümlerin yapılması gerekir. </a:t>
            </a:r>
            <a:endParaRPr lang="tr-TR" sz="2400" dirty="0" smtClean="0"/>
          </a:p>
          <a:p>
            <a:r>
              <a:rPr lang="tr-TR" sz="2400" dirty="0" smtClean="0"/>
              <a:t>Kurulumları kolay değildir.</a:t>
            </a:r>
            <a:endParaRPr lang="tr-TR" sz="2400" dirty="0"/>
          </a:p>
          <a:p>
            <a:r>
              <a:rPr lang="tr-TR" sz="2400" dirty="0"/>
              <a:t>Rüzgar enerji santrallerinin yatırım maliyetleri çok yüksektir.</a:t>
            </a:r>
          </a:p>
          <a:p>
            <a:r>
              <a:rPr lang="tr-TR" sz="2400" b="1" dirty="0"/>
              <a:t>Rüzgar gülleri</a:t>
            </a:r>
            <a:r>
              <a:rPr lang="tr-TR" sz="2400" dirty="0"/>
              <a:t>, </a:t>
            </a:r>
            <a:r>
              <a:rPr lang="tr-TR" sz="2400" b="1" dirty="0"/>
              <a:t>göç eden kuşlar</a:t>
            </a:r>
            <a:r>
              <a:rPr lang="tr-TR" sz="2400" dirty="0"/>
              <a:t> için ciddi sorunlara yol açmaktadır.</a:t>
            </a:r>
          </a:p>
          <a:p>
            <a:r>
              <a:rPr lang="tr-TR" sz="2400" dirty="0" smtClean="0"/>
              <a:t>Rüzgar </a:t>
            </a:r>
            <a:r>
              <a:rPr lang="tr-TR" sz="2400" dirty="0"/>
              <a:t>enerji santralleri çok fazla </a:t>
            </a:r>
            <a:r>
              <a:rPr lang="tr-TR" sz="2400" b="1" dirty="0"/>
              <a:t>gürültü</a:t>
            </a:r>
            <a:r>
              <a:rPr lang="tr-TR" sz="2400" dirty="0"/>
              <a:t> </a:t>
            </a:r>
            <a:r>
              <a:rPr lang="tr-TR" sz="2400" dirty="0" smtClean="0"/>
              <a:t>yapmaktadır.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377228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2656"/>
            <a:ext cx="2895600" cy="1885950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Jeotermal Enerji</a:t>
            </a:r>
            <a:endParaRPr lang="tr-TR" dirty="0"/>
          </a:p>
        </p:txBody>
      </p:sp>
      <p:sp>
        <p:nvSpPr>
          <p:cNvPr id="5" name="İçerik Yer Tutucusu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Yeraltında çekirdeğin sıcaklığı ile karşılaşan sular; basınçlı su buharı veya basınçlı sıcak su haline gelir.</a:t>
            </a:r>
          </a:p>
          <a:p>
            <a:r>
              <a:rPr lang="tr-TR" dirty="0" smtClean="0"/>
              <a:t>Yeryüzüne çıkarken basıncı ile hareket enerjisi oluştur. Bu hareket enerjisinin elektrik enerjisine dönüştürülmesi işlemi jeotermal santrallerde gerçekleşir.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16832"/>
            <a:ext cx="6811004" cy="4536504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02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3822192" cy="639762"/>
          </a:xfrm>
        </p:spPr>
        <p:txBody>
          <a:bodyPr/>
          <a:lstStyle/>
          <a:p>
            <a:r>
              <a:rPr lang="tr-TR" dirty="0" smtClean="0"/>
              <a:t>AVANTAJLARI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251520" y="2204864"/>
            <a:ext cx="4392488" cy="4464496"/>
          </a:xfrm>
        </p:spPr>
        <p:txBody>
          <a:bodyPr>
            <a:normAutofit/>
          </a:bodyPr>
          <a:lstStyle/>
          <a:p>
            <a:pPr fontAlgn="base"/>
            <a:r>
              <a:rPr lang="tr-TR" dirty="0"/>
              <a:t>Çevre dostu enerji kaynağıdır,</a:t>
            </a:r>
          </a:p>
          <a:p>
            <a:pPr fontAlgn="base"/>
            <a:r>
              <a:rPr lang="tr-TR" dirty="0"/>
              <a:t>Dışa bağımlılığı yoktur,</a:t>
            </a:r>
          </a:p>
          <a:p>
            <a:pPr fontAlgn="base"/>
            <a:r>
              <a:rPr lang="tr-TR" dirty="0"/>
              <a:t>Elektrik üretimi için fosil yakıtlara ihtiyaç duyulmaz,</a:t>
            </a:r>
          </a:p>
          <a:p>
            <a:pPr fontAlgn="base"/>
            <a:r>
              <a:rPr lang="tr-TR" dirty="0"/>
              <a:t>Verimleri çok </a:t>
            </a:r>
            <a:r>
              <a:rPr lang="tr-TR" dirty="0" smtClean="0"/>
              <a:t>yüksektir.</a:t>
            </a:r>
            <a:endParaRPr lang="tr-TR" dirty="0"/>
          </a:p>
          <a:p>
            <a:pPr fontAlgn="base"/>
            <a:r>
              <a:rPr lang="tr-TR" dirty="0"/>
              <a:t>Jeotermal enerji yer altından elde edildiği için yatırım maliyeti düşük olan bir enerjidir.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4648200" y="1628800"/>
            <a:ext cx="3822192" cy="639762"/>
          </a:xfrm>
        </p:spPr>
        <p:txBody>
          <a:bodyPr/>
          <a:lstStyle/>
          <a:p>
            <a:r>
              <a:rPr lang="tr-TR" dirty="0" smtClean="0"/>
              <a:t>DEZAVANTAJLARI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4320480" cy="4536504"/>
          </a:xfrm>
        </p:spPr>
        <p:txBody>
          <a:bodyPr>
            <a:normAutofit/>
          </a:bodyPr>
          <a:lstStyle/>
          <a:p>
            <a:pPr fontAlgn="base"/>
            <a:r>
              <a:rPr lang="tr-TR" dirty="0"/>
              <a:t>Yapılarında zararlı kimyasallar </a:t>
            </a:r>
            <a:r>
              <a:rPr lang="tr-TR" dirty="0" smtClean="0"/>
              <a:t>barındırabilirler.</a:t>
            </a:r>
            <a:endParaRPr lang="tr-TR" dirty="0"/>
          </a:p>
          <a:p>
            <a:pPr fontAlgn="base"/>
            <a:r>
              <a:rPr lang="tr-TR" dirty="0"/>
              <a:t>Hazırlık ve araştırma maliyetleri </a:t>
            </a:r>
            <a:r>
              <a:rPr lang="tr-TR" dirty="0" smtClean="0"/>
              <a:t>yüksektir.</a:t>
            </a:r>
            <a:endParaRPr lang="tr-TR" dirty="0"/>
          </a:p>
          <a:p>
            <a:pPr fontAlgn="base"/>
            <a:r>
              <a:rPr lang="tr-TR" dirty="0"/>
              <a:t>Jeotermal kaynaklardan çıkan sıvı maddeler, genellikle kirlilik </a:t>
            </a:r>
            <a:r>
              <a:rPr lang="tr-TR" dirty="0" smtClean="0"/>
              <a:t>yaratır.</a:t>
            </a:r>
            <a:endParaRPr lang="tr-TR" dirty="0"/>
          </a:p>
          <a:p>
            <a:pPr fontAlgn="base"/>
            <a:r>
              <a:rPr lang="tr-TR" dirty="0" smtClean="0"/>
              <a:t>Elektriğe dönüştürmek için geniş </a:t>
            </a:r>
            <a:r>
              <a:rPr lang="tr-TR" dirty="0"/>
              <a:t>bir alana ihtiyaç vardır.</a:t>
            </a:r>
          </a:p>
        </p:txBody>
      </p:sp>
    </p:spTree>
    <p:extLst>
      <p:ext uri="{BB962C8B-B14F-4D97-AF65-F5344CB8AC3E}">
        <p14:creationId xmlns:p14="http://schemas.microsoft.com/office/powerpoint/2010/main" val="896263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2656"/>
            <a:ext cx="2809875" cy="1628775"/>
          </a:xfrm>
        </p:spPr>
      </p:pic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Dalga Enerjisi</a:t>
            </a:r>
            <a:endParaRPr lang="tr-TR" dirty="0"/>
          </a:p>
        </p:txBody>
      </p:sp>
      <p:sp>
        <p:nvSpPr>
          <p:cNvPr id="10" name="İçerik Yer Tutucusu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Deniz </a:t>
            </a:r>
            <a:r>
              <a:rPr lang="tr-TR" dirty="0"/>
              <a:t>ve okyanus yüzeylerinde </a:t>
            </a:r>
            <a:r>
              <a:rPr lang="tr-TR" dirty="0" smtClean="0"/>
              <a:t>oluşan </a:t>
            </a:r>
            <a:r>
              <a:rPr lang="tr-TR" dirty="0"/>
              <a:t>dalgalanma hareketinden elde edilen enerji türüdür. </a:t>
            </a:r>
            <a:endParaRPr lang="tr-TR" dirty="0" smtClean="0"/>
          </a:p>
          <a:p>
            <a:r>
              <a:rPr lang="tr-TR" dirty="0" smtClean="0"/>
              <a:t>Dalga </a:t>
            </a:r>
            <a:r>
              <a:rPr lang="tr-TR" dirty="0"/>
              <a:t>enerjisi ile elektrik üretmek için birçok yöntem vardır. Başlıca dalga enerjisi çeşitleri ise şunlardır;</a:t>
            </a:r>
          </a:p>
          <a:p>
            <a:r>
              <a:rPr lang="tr-TR" dirty="0"/>
              <a:t>Gel-git enerjisi sistemleri,</a:t>
            </a:r>
          </a:p>
          <a:p>
            <a:r>
              <a:rPr lang="tr-TR" dirty="0"/>
              <a:t>Dalga çiti ile enerji üretimi,</a:t>
            </a:r>
          </a:p>
          <a:p>
            <a:r>
              <a:rPr lang="tr-TR" dirty="0"/>
              <a:t>Deniz suyu salınımı enerji sistemleri,</a:t>
            </a:r>
          </a:p>
          <a:p>
            <a:r>
              <a:rPr lang="tr-TR" dirty="0"/>
              <a:t>Deniz suyu ısıl enerji kazanım sistemleri,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74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895466"/>
            <a:ext cx="4611768" cy="2690903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36912"/>
            <a:ext cx="3472494" cy="2697163"/>
          </a:xfr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616116" cy="231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63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3822192" cy="639762"/>
          </a:xfrm>
        </p:spPr>
        <p:txBody>
          <a:bodyPr/>
          <a:lstStyle/>
          <a:p>
            <a:r>
              <a:rPr lang="tr-TR" dirty="0" smtClean="0"/>
              <a:t>AVANTAJLARI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251520" y="2204864"/>
            <a:ext cx="4392488" cy="4464496"/>
          </a:xfrm>
        </p:spPr>
        <p:txBody>
          <a:bodyPr>
            <a:normAutofit/>
          </a:bodyPr>
          <a:lstStyle/>
          <a:p>
            <a:r>
              <a:rPr lang="tr-TR" dirty="0"/>
              <a:t>Tükenmeyen enerji kaynağıdır ve sonsuzdur,</a:t>
            </a:r>
          </a:p>
          <a:p>
            <a:r>
              <a:rPr lang="tr-TR" dirty="0" smtClean="0"/>
              <a:t>Temiz </a:t>
            </a:r>
            <a:r>
              <a:rPr lang="tr-TR" dirty="0"/>
              <a:t>enerji </a:t>
            </a:r>
            <a:r>
              <a:rPr lang="tr-TR" dirty="0" smtClean="0"/>
              <a:t>kaynağıdır, çevreyi </a:t>
            </a:r>
            <a:r>
              <a:rPr lang="tr-TR" dirty="0"/>
              <a:t>ve doğayı </a:t>
            </a:r>
            <a:r>
              <a:rPr lang="tr-TR" dirty="0" smtClean="0"/>
              <a:t>kirletmez.</a:t>
            </a:r>
            <a:endParaRPr lang="tr-TR" dirty="0"/>
          </a:p>
          <a:p>
            <a:r>
              <a:rPr lang="tr-TR" dirty="0"/>
              <a:t>Ekonomik açıdan yeni iş imkanları </a:t>
            </a:r>
            <a:r>
              <a:rPr lang="tr-TR" dirty="0" smtClean="0"/>
              <a:t>oluşturur.</a:t>
            </a:r>
          </a:p>
          <a:p>
            <a:r>
              <a:rPr lang="tr-TR" dirty="0" smtClean="0"/>
              <a:t>Elektriğin </a:t>
            </a:r>
            <a:r>
              <a:rPr lang="tr-TR" dirty="0"/>
              <a:t>olmadığı </a:t>
            </a:r>
            <a:r>
              <a:rPr lang="tr-TR" dirty="0" smtClean="0"/>
              <a:t>sahillerde  </a:t>
            </a:r>
            <a:r>
              <a:rPr lang="tr-TR" dirty="0"/>
              <a:t>elektrik sağlar,</a:t>
            </a:r>
          </a:p>
          <a:p>
            <a:r>
              <a:rPr lang="tr-TR" dirty="0" smtClean="0"/>
              <a:t>Ayrıca </a:t>
            </a:r>
            <a:r>
              <a:rPr lang="tr-TR" dirty="0"/>
              <a:t>temiz içme suyu elde etmede de kullanılır. Tuzlu suyu tatlı suya çevirebilir. </a:t>
            </a:r>
            <a:endParaRPr lang="tr-TR" dirty="0" smtClean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4648200" y="1628800"/>
            <a:ext cx="3822192" cy="639762"/>
          </a:xfrm>
        </p:spPr>
        <p:txBody>
          <a:bodyPr/>
          <a:lstStyle/>
          <a:p>
            <a:r>
              <a:rPr lang="tr-TR" dirty="0" smtClean="0"/>
              <a:t>DEZAVANTAJLARI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4320480" cy="4536504"/>
          </a:xfrm>
        </p:spPr>
        <p:txBody>
          <a:bodyPr>
            <a:normAutofit/>
          </a:bodyPr>
          <a:lstStyle/>
          <a:p>
            <a:r>
              <a:rPr lang="tr-TR" dirty="0"/>
              <a:t>Dalga enerjisi ile elektrik üretebilmek için her dalga boyuna göre sıfırdan bir tasarım yapmak gerekir. Çünkü her dalganın boyu aynı değildir. Bu yüzden standart bir dalga enerji sistemi de </a:t>
            </a:r>
            <a:r>
              <a:rPr lang="tr-TR" dirty="0" smtClean="0"/>
              <a:t>yoktur.</a:t>
            </a:r>
            <a:endParaRPr lang="tr-TR" dirty="0"/>
          </a:p>
          <a:p>
            <a:r>
              <a:rPr lang="tr-TR" dirty="0"/>
              <a:t>Dalga enerjisi sistemleri uygulanırken karşısına pek çok sıkıntılı bölgeler çıkabilmektedir. Bunlar gemi rotaları (güzergahları), askeri tatbikat alanları, balık avlanma sahaları ve deniz altından giden kablolar gibi. </a:t>
            </a:r>
          </a:p>
        </p:txBody>
      </p:sp>
    </p:spTree>
    <p:extLst>
      <p:ext uri="{BB962C8B-B14F-4D97-AF65-F5344CB8AC3E}">
        <p14:creationId xmlns:p14="http://schemas.microsoft.com/office/powerpoint/2010/main" val="214387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Hidrolik Enerji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04664"/>
            <a:ext cx="2453977" cy="1723843"/>
          </a:xfrm>
        </p:spPr>
      </p:pic>
      <p:sp>
        <p:nvSpPr>
          <p:cNvPr id="8" name="İçerik Yer Tutucusu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Su; yukarıdan aşağıya doğru hareket ederken hız kazanır. Suyun bu özelliği onu potansiyel bir enerji kaynağı yapar.</a:t>
            </a:r>
          </a:p>
          <a:p>
            <a:r>
              <a:rPr lang="tr-TR" dirty="0" smtClean="0"/>
              <a:t>Hidroelektrik santralleri; suyun yukardan aşağıya doğru kontrollü şekilde bırakıldığı yerdir. Böylelikle suyun hareket enerjisi türbinleri döndürerek elektrik üretmemizi sağlar.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0854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4095064" cy="2592288"/>
          </a:xfrm>
        </p:spPr>
      </p:pic>
      <p:pic>
        <p:nvPicPr>
          <p:cNvPr id="8" name="İçerik Yer Tutucus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0928"/>
            <a:ext cx="3822700" cy="2251145"/>
          </a:xfrm>
        </p:spPr>
      </p:pic>
    </p:spTree>
    <p:extLst>
      <p:ext uri="{BB962C8B-B14F-4D97-AF65-F5344CB8AC3E}">
        <p14:creationId xmlns:p14="http://schemas.microsoft.com/office/powerpoint/2010/main" val="3859914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3822192" cy="639762"/>
          </a:xfrm>
        </p:spPr>
        <p:txBody>
          <a:bodyPr/>
          <a:lstStyle/>
          <a:p>
            <a:r>
              <a:rPr lang="tr-TR" dirty="0" smtClean="0"/>
              <a:t>AVANTAJLARI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251520" y="2204864"/>
            <a:ext cx="4392488" cy="4464496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Atığı yoktur ve </a:t>
            </a:r>
            <a:r>
              <a:rPr lang="tr-TR" dirty="0"/>
              <a:t>çevre kirliliğine neden </a:t>
            </a:r>
            <a:r>
              <a:rPr lang="tr-TR" dirty="0" smtClean="0"/>
              <a:t>olmaz</a:t>
            </a:r>
            <a:endParaRPr lang="tr-TR" dirty="0"/>
          </a:p>
          <a:p>
            <a:r>
              <a:rPr lang="tr-TR" dirty="0" smtClean="0"/>
              <a:t>Yüksek verimli, uzun </a:t>
            </a:r>
            <a:r>
              <a:rPr lang="tr-TR" dirty="0"/>
              <a:t>ömürlü (200 yıl), </a:t>
            </a:r>
            <a:r>
              <a:rPr lang="tr-TR" dirty="0" smtClean="0"/>
              <a:t>işletme </a:t>
            </a:r>
            <a:r>
              <a:rPr lang="tr-TR" dirty="0"/>
              <a:t>gideri çok düşük </a:t>
            </a:r>
            <a:r>
              <a:rPr lang="tr-TR" dirty="0" smtClean="0"/>
              <a:t>yerli </a:t>
            </a:r>
            <a:r>
              <a:rPr lang="tr-TR" dirty="0"/>
              <a:t>bir kaynaktır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Parasal </a:t>
            </a:r>
            <a:r>
              <a:rPr lang="tr-TR" dirty="0"/>
              <a:t>olarak değerlendirilemeyen, ölçülemeyen sosyal, kültürel, istihdam ve ekonomik kalkınmaya yönelik faydalar </a:t>
            </a:r>
            <a:r>
              <a:rPr lang="tr-TR" dirty="0" smtClean="0"/>
              <a:t>sağlar.</a:t>
            </a:r>
            <a:endParaRPr lang="tr-TR" dirty="0"/>
          </a:p>
          <a:p>
            <a:r>
              <a:rPr lang="tr-TR" dirty="0" smtClean="0"/>
              <a:t>Su </a:t>
            </a:r>
            <a:r>
              <a:rPr lang="tr-TR" dirty="0"/>
              <a:t>sporları etkinliklerine zemin </a:t>
            </a:r>
            <a:r>
              <a:rPr lang="tr-TR" dirty="0" smtClean="0"/>
              <a:t>hazırlar.</a:t>
            </a:r>
            <a:endParaRPr lang="tr-TR" dirty="0"/>
          </a:p>
          <a:p>
            <a:r>
              <a:rPr lang="tr-TR" dirty="0" smtClean="0"/>
              <a:t>Tatlı </a:t>
            </a:r>
            <a:r>
              <a:rPr lang="tr-TR" dirty="0"/>
              <a:t>su balıkçılığı yapılmasına zemin </a:t>
            </a:r>
            <a:r>
              <a:rPr lang="tr-TR" dirty="0" smtClean="0"/>
              <a:t>hazırlar.</a:t>
            </a:r>
            <a:endParaRPr lang="tr-TR" dirty="0"/>
          </a:p>
          <a:p>
            <a:r>
              <a:rPr lang="tr-TR" dirty="0" smtClean="0"/>
              <a:t>Çevresinde </a:t>
            </a:r>
            <a:r>
              <a:rPr lang="tr-TR" dirty="0"/>
              <a:t>yapılacak tesisleri ile turizme katkı </a:t>
            </a:r>
            <a:r>
              <a:rPr lang="tr-TR" dirty="0" smtClean="0"/>
              <a:t>sağlar.</a:t>
            </a:r>
            <a:endParaRPr lang="tr-TR" dirty="0"/>
          </a:p>
          <a:p>
            <a:r>
              <a:rPr lang="tr-TR" dirty="0" smtClean="0"/>
              <a:t>Barajlar</a:t>
            </a:r>
            <a:r>
              <a:rPr lang="tr-TR" dirty="0"/>
              <a:t>, taşkınla gelen fazla suları göl alanında depolar ve suyun yetersiz olduğu zamanlarda kullanma imkanı </a:t>
            </a:r>
            <a:r>
              <a:rPr lang="tr-TR" dirty="0" smtClean="0"/>
              <a:t>verir</a:t>
            </a:r>
            <a:r>
              <a:rPr lang="tr-TR" dirty="0"/>
              <a:t>.</a:t>
            </a:r>
            <a:endParaRPr lang="tr-TR" dirty="0" smtClean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4648200" y="1628800"/>
            <a:ext cx="3822192" cy="639762"/>
          </a:xfrm>
        </p:spPr>
        <p:txBody>
          <a:bodyPr/>
          <a:lstStyle/>
          <a:p>
            <a:r>
              <a:rPr lang="tr-TR" dirty="0" smtClean="0"/>
              <a:t>DEZAVANTAJLARI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4320480" cy="4536504"/>
          </a:xfrm>
        </p:spPr>
        <p:txBody>
          <a:bodyPr>
            <a:normAutofit/>
          </a:bodyPr>
          <a:lstStyle/>
          <a:p>
            <a:r>
              <a:rPr lang="tr-TR" dirty="0"/>
              <a:t>Barajlar, </a:t>
            </a:r>
            <a:r>
              <a:rPr lang="tr-TR" dirty="0" smtClean="0"/>
              <a:t>bazı yerleşim bölgelerinin </a:t>
            </a:r>
            <a:r>
              <a:rPr lang="tr-TR" dirty="0"/>
              <a:t>su altında kalmasına neden olur</a:t>
            </a:r>
            <a:r>
              <a:rPr lang="tr-TR" dirty="0" smtClean="0"/>
              <a:t>..</a:t>
            </a:r>
          </a:p>
          <a:p>
            <a:r>
              <a:rPr lang="tr-TR" dirty="0" smtClean="0"/>
              <a:t>Baraj kurulacak bölgede yaşayanların başka bölgelere göç etmesi gerekir.</a:t>
            </a:r>
          </a:p>
          <a:p>
            <a:r>
              <a:rPr lang="tr-TR" dirty="0" smtClean="0"/>
              <a:t>Baraj </a:t>
            </a:r>
            <a:r>
              <a:rPr lang="tr-TR" dirty="0"/>
              <a:t>alanında kalan yerlerde nadir bazı bitki ve hayvan türleri yok olabilir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Yapımı masraflı ve detaylı çalışmalar gerektirir.</a:t>
            </a:r>
          </a:p>
          <a:p>
            <a:r>
              <a:rPr lang="tr-TR" dirty="0" smtClean="0"/>
              <a:t>Baraj </a:t>
            </a:r>
            <a:r>
              <a:rPr lang="tr-TR" dirty="0"/>
              <a:t>suları altında kalan yerlerde Tarımsal Gelir </a:t>
            </a:r>
            <a:r>
              <a:rPr lang="tr-TR" dirty="0" smtClean="0"/>
              <a:t>Kaybı yaşanır.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606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İnsan; fiziksel enerjisini kullanarak günlük işlerini yerine getirir, hayatını devam ettirir. Bu enerjinin üretilebilmesi için sürekli olarak gıda ve su tüketmesi gerekir.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54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/>
              <a:t>Biyokütle</a:t>
            </a:r>
            <a:r>
              <a:rPr lang="tr-TR" dirty="0" smtClean="0"/>
              <a:t> Enerjisi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664"/>
            <a:ext cx="3528392" cy="1568174"/>
          </a:xfrm>
        </p:spPr>
      </p:pic>
      <p:sp>
        <p:nvSpPr>
          <p:cNvPr id="8" name="İçerik Yer Tutucusu 1"/>
          <p:cNvSpPr txBox="1">
            <a:spLocks/>
          </p:cNvSpPr>
          <p:nvPr/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/>
              <a:t>Her türlü bitkiden, organik atıklardan, alglerden ve yosunlardan elde edilebilen bir enerji türüdür. </a:t>
            </a:r>
            <a:endParaRPr lang="tr-TR" dirty="0" smtClean="0"/>
          </a:p>
          <a:p>
            <a:r>
              <a:rPr lang="tr-TR" dirty="0" smtClean="0"/>
              <a:t>Atıkların ve bitkilerin işlem görerek enerji kaynağı hale gelmesidir.</a:t>
            </a:r>
          </a:p>
          <a:p>
            <a:r>
              <a:rPr lang="tr-TR" dirty="0" smtClean="0"/>
              <a:t>Son 20 yıldır gelişmeye devam etmektedir.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2377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638553" cy="4301932"/>
          </a:xfrm>
        </p:spPr>
      </p:pic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855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3822192" cy="639762"/>
          </a:xfrm>
        </p:spPr>
        <p:txBody>
          <a:bodyPr/>
          <a:lstStyle/>
          <a:p>
            <a:r>
              <a:rPr lang="tr-TR" dirty="0" smtClean="0"/>
              <a:t>AVANTAJLARI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251520" y="2204864"/>
            <a:ext cx="4392488" cy="4464496"/>
          </a:xfrm>
        </p:spPr>
        <p:txBody>
          <a:bodyPr>
            <a:normAutofit/>
          </a:bodyPr>
          <a:lstStyle/>
          <a:p>
            <a:pPr fontAlgn="base"/>
            <a:r>
              <a:rPr lang="tr-TR" dirty="0" smtClean="0"/>
              <a:t>Neredeyse </a:t>
            </a:r>
            <a:r>
              <a:rPr lang="tr-TR" dirty="0"/>
              <a:t>her yerde kullanılabilen bir enerji </a:t>
            </a:r>
            <a:r>
              <a:rPr lang="tr-TR" dirty="0" smtClean="0"/>
              <a:t>türüdür.</a:t>
            </a:r>
            <a:endParaRPr lang="tr-TR" dirty="0"/>
          </a:p>
          <a:p>
            <a:pPr fontAlgn="base"/>
            <a:r>
              <a:rPr lang="tr-TR" dirty="0"/>
              <a:t>İstenilen boyutlarda </a:t>
            </a:r>
            <a:r>
              <a:rPr lang="tr-TR" dirty="0" smtClean="0"/>
              <a:t>yapılabilir.</a:t>
            </a:r>
            <a:endParaRPr lang="tr-TR" dirty="0"/>
          </a:p>
          <a:p>
            <a:pPr fontAlgn="base"/>
            <a:r>
              <a:rPr lang="tr-TR" dirty="0"/>
              <a:t>Işık şiddetinin düşük olması yeterlidir,</a:t>
            </a:r>
          </a:p>
          <a:p>
            <a:pPr fontAlgn="base"/>
            <a:r>
              <a:rPr lang="tr-TR" dirty="0" err="1"/>
              <a:t>Sosyo</a:t>
            </a:r>
            <a:r>
              <a:rPr lang="tr-TR" dirty="0"/>
              <a:t>-ekonomik bakımdan önemlidir,</a:t>
            </a:r>
          </a:p>
          <a:p>
            <a:pPr fontAlgn="base"/>
            <a:r>
              <a:rPr lang="tr-TR" dirty="0"/>
              <a:t>Depolanmaya </a:t>
            </a:r>
            <a:r>
              <a:rPr lang="tr-TR" dirty="0" smtClean="0"/>
              <a:t>müsaittir.</a:t>
            </a:r>
            <a:endParaRPr lang="tr-TR" dirty="0"/>
          </a:p>
          <a:p>
            <a:pPr fontAlgn="base"/>
            <a:r>
              <a:rPr lang="tr-TR" dirty="0"/>
              <a:t>Çevreye zararı çok </a:t>
            </a:r>
            <a:r>
              <a:rPr lang="tr-TR" dirty="0" smtClean="0"/>
              <a:t>azdır..</a:t>
            </a:r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4648200" y="1628800"/>
            <a:ext cx="3822192" cy="639762"/>
          </a:xfrm>
        </p:spPr>
        <p:txBody>
          <a:bodyPr/>
          <a:lstStyle/>
          <a:p>
            <a:r>
              <a:rPr lang="tr-TR" dirty="0" smtClean="0"/>
              <a:t>DEZAVANTAJLARI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4320480" cy="4536504"/>
          </a:xfrm>
        </p:spPr>
        <p:txBody>
          <a:bodyPr>
            <a:normAutofit/>
          </a:bodyPr>
          <a:lstStyle/>
          <a:p>
            <a:pPr fontAlgn="base"/>
            <a:r>
              <a:rPr lang="tr-TR" dirty="0"/>
              <a:t>Su ihtiyacı fazladır,</a:t>
            </a:r>
          </a:p>
          <a:p>
            <a:pPr fontAlgn="base"/>
            <a:r>
              <a:rPr lang="tr-TR" dirty="0"/>
              <a:t>Verimleri yüksek değildir,</a:t>
            </a:r>
          </a:p>
          <a:p>
            <a:pPr fontAlgn="base"/>
            <a:r>
              <a:rPr lang="tr-TR" dirty="0"/>
              <a:t>Geniş yerleşim bölgelerine ihtiyaç duyar,</a:t>
            </a:r>
          </a:p>
          <a:p>
            <a:pPr fontAlgn="base"/>
            <a:r>
              <a:rPr lang="tr-TR" dirty="0"/>
              <a:t>Tarım alanları bakımından rekabet </a:t>
            </a:r>
            <a:r>
              <a:rPr lang="tr-TR" dirty="0" smtClean="0"/>
              <a:t>oluşturur.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4410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İçerik Yer Tutucusu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Çağımızda enerji ihtiyacımız giderek artmaktayken; çevre kirliliği ve tüketene enerji </a:t>
            </a:r>
            <a:r>
              <a:rPr lang="tr-TR" dirty="0" err="1" smtClean="0"/>
              <a:t>kaynalarının</a:t>
            </a:r>
            <a:r>
              <a:rPr lang="tr-TR" dirty="0" smtClean="0"/>
              <a:t> oluşturduğu ekonomik, siyasi ve toplumsal sorunlara çözüm olabilir.</a:t>
            </a:r>
          </a:p>
          <a:p>
            <a:r>
              <a:rPr lang="tr-TR" dirty="0" smtClean="0"/>
              <a:t>Eskiden enerjisini kendi üreten ülkeler başarılıydı.</a:t>
            </a:r>
          </a:p>
          <a:p>
            <a:r>
              <a:rPr lang="tr-TR" dirty="0" smtClean="0"/>
              <a:t>Şimdi ise yenilenebilir enerji kaynaklarını kullanan ülkeler başarılı sayılıyor.</a:t>
            </a:r>
          </a:p>
          <a:p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Yenilenebilir Enerji Kaynakları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94201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 fontAlgn="base"/>
            <a:r>
              <a:rPr lang="tr-TR" dirty="0" smtClean="0"/>
              <a:t>Doğalgaz</a:t>
            </a:r>
            <a:r>
              <a:rPr lang="tr-TR" dirty="0"/>
              <a:t>, kömür, </a:t>
            </a:r>
            <a:r>
              <a:rPr lang="tr-TR" dirty="0" smtClean="0"/>
              <a:t>petrol; yenilenemez </a:t>
            </a:r>
            <a:r>
              <a:rPr lang="tr-TR" dirty="0"/>
              <a:t>enerji kaynaklarıdır.</a:t>
            </a:r>
          </a:p>
          <a:p>
            <a:pPr fontAlgn="base"/>
            <a:r>
              <a:rPr lang="tr-TR" dirty="0"/>
              <a:t>Günümüzde yenilenemez enerji kaynaklarının kullanım oranı %95’in üzerindedir. </a:t>
            </a:r>
            <a:endParaRPr lang="tr-TR" dirty="0" smtClean="0"/>
          </a:p>
          <a:p>
            <a:pPr fontAlgn="base"/>
            <a:r>
              <a:rPr lang="tr-TR" dirty="0" smtClean="0"/>
              <a:t>Bu </a:t>
            </a:r>
            <a:r>
              <a:rPr lang="tr-TR" dirty="0"/>
              <a:t>nedene önümüzdeki 50 sene içerisinde doğalgaz ve petrol gibi en yaygın kullanılan fosil enerji kaynaklarının tükeneceği öngörülmektedir. </a:t>
            </a:r>
            <a:endParaRPr lang="tr-TR" dirty="0" smtClean="0"/>
          </a:p>
          <a:p>
            <a:pPr fontAlgn="base"/>
            <a:r>
              <a:rPr lang="tr-TR" dirty="0" smtClean="0"/>
              <a:t>Bu enerji kaynaklarının kullanılmasının nedeni; yüksek verim alınabilmesi ve ekonomik nedenlerdir.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dirty="0" smtClean="0"/>
              <a:t>Yenilenemez Enerji Kaynakları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470081"/>
            <a:ext cx="2537520" cy="126876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606542"/>
            <a:ext cx="1542300" cy="115812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33891"/>
            <a:ext cx="1907704" cy="143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79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r>
              <a:rPr lang="tr-TR" dirty="0" smtClean="0"/>
              <a:t>Petrol, doğalgaz ve kömür; yüksek sıcaklık veren yakıtlardır. Bu yakıtlar ile su ısıtılır ve oluşan buhar ile türbinler döner. Böylece elektrik üretilmiş olur.</a:t>
            </a:r>
          </a:p>
          <a:p>
            <a:r>
              <a:rPr lang="tr-TR" dirty="0"/>
              <a:t>Yenilenemez enerji kaynaklarının en büyük zararı </a:t>
            </a:r>
            <a:r>
              <a:rPr lang="tr-TR" dirty="0" smtClean="0"/>
              <a:t>çevre </a:t>
            </a:r>
            <a:r>
              <a:rPr lang="tr-TR" dirty="0"/>
              <a:t>üzerinde görülmektedir. </a:t>
            </a:r>
            <a:endParaRPr lang="tr-TR" dirty="0" smtClean="0"/>
          </a:p>
          <a:p>
            <a:r>
              <a:rPr lang="tr-TR" dirty="0" smtClean="0"/>
              <a:t>Çevreyi kirleten </a:t>
            </a:r>
            <a:r>
              <a:rPr lang="tr-TR" dirty="0"/>
              <a:t>bu kaynaklar nedeniyle önümüzdeki 50 sene içerisinde kendileri tükenmeden dünyamızı tüketebilirler. Çünkü </a:t>
            </a:r>
            <a:r>
              <a:rPr lang="tr-TR" dirty="0" smtClean="0"/>
              <a:t>küresel </a:t>
            </a:r>
            <a:r>
              <a:rPr lang="tr-TR" dirty="0"/>
              <a:t>ısınma günden güne daha tehlikeli bir hal </a:t>
            </a:r>
            <a:r>
              <a:rPr lang="tr-TR" dirty="0" smtClean="0"/>
              <a:t>almaktadır. </a:t>
            </a:r>
            <a:r>
              <a:rPr lang="tr-TR" dirty="0"/>
              <a:t>Durum böyle olunca bundan 20 sene sonra bile dünyanın ne şekilde bir iklime sahip olacağını kestiremiyoruz.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86426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664"/>
            <a:ext cx="3498921" cy="1723657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Nükleer Enerji</a:t>
            </a:r>
            <a:endParaRPr lang="tr-TR" dirty="0"/>
          </a:p>
        </p:txBody>
      </p:sp>
      <p:sp>
        <p:nvSpPr>
          <p:cNvPr id="5" name="İçerik Yer Tutucusu 1"/>
          <p:cNvSpPr txBox="1">
            <a:spLocks/>
          </p:cNvSpPr>
          <p:nvPr/>
        </p:nvSpPr>
        <p:spPr>
          <a:xfrm>
            <a:off x="755576" y="2348880"/>
            <a:ext cx="7408333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dirty="0"/>
          </a:p>
        </p:txBody>
      </p:sp>
      <p:sp>
        <p:nvSpPr>
          <p:cNvPr id="7" name="İçerik Yer Tutucusu 1"/>
          <p:cNvSpPr txBox="1">
            <a:spLocks/>
          </p:cNvSpPr>
          <p:nvPr/>
        </p:nvSpPr>
        <p:spPr>
          <a:xfrm>
            <a:off x="872067" y="2348880"/>
            <a:ext cx="7408333" cy="377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tr-TR" dirty="0"/>
              <a:t>Nükleer </a:t>
            </a:r>
            <a:r>
              <a:rPr lang="tr-TR" dirty="0" smtClean="0"/>
              <a:t>enerji; uranyumun </a:t>
            </a:r>
            <a:r>
              <a:rPr lang="tr-TR" dirty="0" err="1"/>
              <a:t>fisyon</a:t>
            </a:r>
            <a:r>
              <a:rPr lang="tr-TR" dirty="0"/>
              <a:t> tepkimesine girmesiyle oluşan </a:t>
            </a:r>
            <a:r>
              <a:rPr lang="tr-TR" dirty="0" smtClean="0"/>
              <a:t>ısı enerjisinden </a:t>
            </a:r>
            <a:r>
              <a:rPr lang="tr-TR" dirty="0"/>
              <a:t>su </a:t>
            </a:r>
            <a:r>
              <a:rPr lang="tr-TR" dirty="0" smtClean="0"/>
              <a:t>buharı elde etmeye yarar. Yüksek </a:t>
            </a:r>
            <a:r>
              <a:rPr lang="tr-TR" dirty="0"/>
              <a:t>sıcaklıktaki bu buhar, elektrik jeneratörüne bağlı olan türbinlere verilir. </a:t>
            </a:r>
            <a:r>
              <a:rPr lang="tr-TR" dirty="0" smtClean="0"/>
              <a:t>Oluşan dönme hareketi ile elektrik üretilmiş olur.</a:t>
            </a:r>
          </a:p>
        </p:txBody>
      </p:sp>
    </p:spTree>
    <p:extLst>
      <p:ext uri="{BB962C8B-B14F-4D97-AF65-F5344CB8AC3E}">
        <p14:creationId xmlns:p14="http://schemas.microsoft.com/office/powerpoint/2010/main" val="3278715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32656"/>
            <a:ext cx="6504723" cy="2787738"/>
          </a:xfrm>
        </p:spPr>
      </p:pic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414155"/>
            <a:ext cx="6510462" cy="336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73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3822192" cy="639762"/>
          </a:xfrm>
        </p:spPr>
        <p:txBody>
          <a:bodyPr/>
          <a:lstStyle/>
          <a:p>
            <a:r>
              <a:rPr lang="tr-TR" dirty="0" smtClean="0"/>
              <a:t>AVANTAJLARI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2"/>
          </p:nvPr>
        </p:nvSpPr>
        <p:spPr>
          <a:xfrm>
            <a:off x="251520" y="2204864"/>
            <a:ext cx="4392488" cy="4464496"/>
          </a:xfrm>
        </p:spPr>
        <p:txBody>
          <a:bodyPr>
            <a:normAutofit/>
          </a:bodyPr>
          <a:lstStyle/>
          <a:p>
            <a:pPr fontAlgn="b"/>
            <a:r>
              <a:rPr lang="tr-TR" dirty="0" smtClean="0"/>
              <a:t>Çok </a:t>
            </a:r>
            <a:r>
              <a:rPr lang="tr-TR" dirty="0"/>
              <a:t>yüksek miktarlarda enerji üretilmesini sağlar.</a:t>
            </a:r>
          </a:p>
          <a:p>
            <a:pPr fontAlgn="b"/>
            <a:r>
              <a:rPr lang="tr-TR" dirty="0" smtClean="0"/>
              <a:t>Çevreye </a:t>
            </a:r>
            <a:r>
              <a:rPr lang="tr-TR" dirty="0"/>
              <a:t>daha az karbon salınımı yapar.</a:t>
            </a:r>
          </a:p>
          <a:p>
            <a:pPr fontAlgn="b"/>
            <a:r>
              <a:rPr lang="tr-TR" dirty="0" smtClean="0"/>
              <a:t>İş imkanı oluşturur.</a:t>
            </a:r>
            <a:endParaRPr lang="tr-TR" dirty="0"/>
          </a:p>
          <a:p>
            <a:pPr fontAlgn="b"/>
            <a:r>
              <a:rPr lang="tr-TR" dirty="0" smtClean="0"/>
              <a:t>Daha az enerji santrali kurulmasını sağlar. </a:t>
            </a:r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sz="quarter" idx="3"/>
          </p:nvPr>
        </p:nvSpPr>
        <p:spPr>
          <a:xfrm>
            <a:off x="4648200" y="1628800"/>
            <a:ext cx="3822192" cy="639762"/>
          </a:xfrm>
        </p:spPr>
        <p:txBody>
          <a:bodyPr/>
          <a:lstStyle/>
          <a:p>
            <a:r>
              <a:rPr lang="tr-TR" dirty="0" smtClean="0"/>
              <a:t>DEZAVANTAJLARI</a:t>
            </a:r>
            <a:endParaRPr lang="tr-TR" dirty="0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4"/>
          </p:nvPr>
        </p:nvSpPr>
        <p:spPr>
          <a:xfrm>
            <a:off x="4644008" y="2204864"/>
            <a:ext cx="4320480" cy="4536504"/>
          </a:xfrm>
        </p:spPr>
        <p:txBody>
          <a:bodyPr>
            <a:normAutofit/>
          </a:bodyPr>
          <a:lstStyle/>
          <a:p>
            <a:pPr fontAlgn="b"/>
            <a:r>
              <a:rPr lang="tr-TR" dirty="0" smtClean="0"/>
              <a:t>Üretim </a:t>
            </a:r>
            <a:r>
              <a:rPr lang="tr-TR" dirty="0"/>
              <a:t>sırasındaki oluşan atıkların son derece tehlikeli olmasıdır.</a:t>
            </a:r>
          </a:p>
          <a:p>
            <a:pPr fontAlgn="b"/>
            <a:r>
              <a:rPr lang="tr-TR" dirty="0" smtClean="0"/>
              <a:t>Riski </a:t>
            </a:r>
            <a:r>
              <a:rPr lang="tr-TR" dirty="0" err="1" smtClean="0"/>
              <a:t>fazladır.Kazaların</a:t>
            </a:r>
            <a:r>
              <a:rPr lang="tr-TR" dirty="0" smtClean="0"/>
              <a:t> </a:t>
            </a:r>
            <a:r>
              <a:rPr lang="tr-TR" dirty="0"/>
              <a:t>meydana gelmesi yüksek orandadır.</a:t>
            </a:r>
          </a:p>
          <a:p>
            <a:pPr fontAlgn="b"/>
            <a:r>
              <a:rPr lang="tr-TR" dirty="0" smtClean="0"/>
              <a:t>Savaş </a:t>
            </a:r>
            <a:r>
              <a:rPr lang="tr-TR" dirty="0"/>
              <a:t>ya da terör saldırısında açık bir hedef olmasıdır.</a:t>
            </a:r>
          </a:p>
          <a:p>
            <a:pPr fontAlgn="b"/>
            <a:r>
              <a:rPr lang="tr-TR" dirty="0" smtClean="0"/>
              <a:t>Nükleer </a:t>
            </a:r>
            <a:r>
              <a:rPr lang="tr-TR" dirty="0"/>
              <a:t>silahların kullanımını yaygınlaştırmaktadır.</a:t>
            </a:r>
          </a:p>
          <a:p>
            <a:pPr fontAlgn="b"/>
            <a:r>
              <a:rPr lang="tr-TR" dirty="0" smtClean="0"/>
              <a:t>Hammadde </a:t>
            </a:r>
            <a:r>
              <a:rPr lang="tr-TR" dirty="0"/>
              <a:t>ve kaynakların tükenme riski de bulunmaktadır</a:t>
            </a:r>
            <a:r>
              <a:rPr lang="tr-TR" dirty="0" smtClean="0"/>
              <a:t>.</a:t>
            </a:r>
          </a:p>
          <a:p>
            <a:pPr fontAlgn="b"/>
            <a:r>
              <a:rPr lang="tr-TR" dirty="0" smtClean="0"/>
              <a:t>Hammaddede dışa bağımlılık yapar.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8819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Eskiden enerji üretmek sorundu. Bugün ise enerji üretiminin çevreye verdiği zararlar sorun haline geldi.</a:t>
            </a:r>
          </a:p>
          <a:p>
            <a:r>
              <a:rPr lang="tr-TR" dirty="0" smtClean="0"/>
              <a:t>İnsan nüfusunu artması ile çok daha ciddi enerji sorunları ortaya çıkıyor. Bu nedenle şunu bilmekte fayda var:</a:t>
            </a:r>
          </a:p>
          <a:p>
            <a:r>
              <a:rPr lang="tr-TR" dirty="0" smtClean="0"/>
              <a:t>DAHA FAZLA ENERJİ ÜRETEREK ENERJİ SORUNU ÇÖZÜLMEZ.</a:t>
            </a:r>
          </a:p>
          <a:p>
            <a:r>
              <a:rPr lang="tr-TR" dirty="0" smtClean="0"/>
              <a:t>EN DOĞRU ŞEKİLDE TÜKETEREK ENERJİ SORUNUNU ÇÖZEBİLİR.</a:t>
            </a:r>
            <a:endParaRPr lang="tr-TR" dirty="0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ÖZET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5936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Günlük hayatımızda bir çok enerji türünü bir arada kullanırız. </a:t>
            </a:r>
          </a:p>
          <a:p>
            <a:r>
              <a:rPr lang="tr-TR" dirty="0" smtClean="0"/>
              <a:t>Özellikle ısı, ışık ve elektrik enerjisi en çok tükettiğimiz enerjidir.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643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Güneş kuleleri, güneş tarlaları, rüzgar türbini tipleri, dalga enerjisi tipleri, barajların çalışma mantığı, termik santraller, nükleer santrallerin birini seçelim.</a:t>
            </a:r>
          </a:p>
          <a:p>
            <a:r>
              <a:rPr lang="tr-TR" dirty="0" smtClean="0"/>
              <a:t>Çalışan </a:t>
            </a:r>
            <a:r>
              <a:rPr lang="tr-TR" smtClean="0"/>
              <a:t>bir modelini </a:t>
            </a:r>
            <a:r>
              <a:rPr lang="tr-TR" dirty="0" smtClean="0"/>
              <a:t>yaparak </a:t>
            </a:r>
            <a:r>
              <a:rPr lang="tr-TR" smtClean="0"/>
              <a:t>insanlara yararlarını </a:t>
            </a:r>
            <a:r>
              <a:rPr lang="tr-TR" dirty="0" smtClean="0"/>
              <a:t>ve zararlarını anlatabilirsiniz.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Bu ünite için proje örnekleri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3891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ISI</a:t>
            </a:r>
          </a:p>
          <a:p>
            <a:r>
              <a:rPr lang="tr-TR" dirty="0" smtClean="0"/>
              <a:t>IŞIK</a:t>
            </a:r>
          </a:p>
          <a:p>
            <a:r>
              <a:rPr lang="tr-TR" dirty="0" smtClean="0"/>
              <a:t>ELEKTRİK</a:t>
            </a:r>
          </a:p>
          <a:p>
            <a:r>
              <a:rPr lang="tr-TR" dirty="0" smtClean="0"/>
              <a:t>KİMYASAL</a:t>
            </a:r>
          </a:p>
          <a:p>
            <a:r>
              <a:rPr lang="tr-TR" dirty="0" smtClean="0"/>
              <a:t>NÜKLEER</a:t>
            </a:r>
          </a:p>
          <a:p>
            <a:r>
              <a:rPr lang="tr-TR" dirty="0" smtClean="0"/>
              <a:t>MEKANİK</a:t>
            </a:r>
          </a:p>
          <a:p>
            <a:r>
              <a:rPr lang="tr-TR" dirty="0" smtClean="0"/>
              <a:t>MANYETİK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ENERJİ ÇEŞİTLERİ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105162"/>
            <a:ext cx="1513230" cy="100882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07" y="3032956"/>
            <a:ext cx="1281539" cy="64807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47" y="5805264"/>
            <a:ext cx="1720391" cy="90546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15" y="4149080"/>
            <a:ext cx="1460531" cy="71949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84174"/>
            <a:ext cx="1336291" cy="81931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95" y="3383736"/>
            <a:ext cx="1602459" cy="1017186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68" y="2420888"/>
            <a:ext cx="1115616" cy="83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2460029"/>
            <a:ext cx="8352927" cy="4065315"/>
          </a:xfrm>
        </p:spPr>
        <p:txBody>
          <a:bodyPr>
            <a:normAutofit lnSpcReduction="10000"/>
          </a:bodyPr>
          <a:lstStyle/>
          <a:p>
            <a:r>
              <a:rPr lang="tr-TR" b="1" dirty="0" smtClean="0"/>
              <a:t>Yanabilen bir gazın yanması ile ortaya ısı enerjisi çıkar.</a:t>
            </a:r>
          </a:p>
          <a:p>
            <a:pPr marL="0" indent="0">
              <a:buNone/>
            </a:pPr>
            <a:r>
              <a:rPr lang="tr-TR" b="1" dirty="0" smtClean="0"/>
              <a:t>    KİMYASAL &gt; ISI</a:t>
            </a:r>
          </a:p>
          <a:p>
            <a:r>
              <a:rPr lang="tr-TR" dirty="0" smtClean="0"/>
              <a:t>Güneş üzerindeki patlamalar sonucu ısı ve ışık enerjisi ortaya çıkar. </a:t>
            </a:r>
            <a:r>
              <a:rPr lang="tr-TR" dirty="0"/>
              <a:t>NÜKLEER &gt; </a:t>
            </a:r>
            <a:r>
              <a:rPr lang="tr-TR" dirty="0" smtClean="0"/>
              <a:t>ISI, IŞIK</a:t>
            </a:r>
          </a:p>
          <a:p>
            <a:r>
              <a:rPr lang="tr-TR" b="1" dirty="0" smtClean="0"/>
              <a:t>Benzin yanar ve otomobil hareket eder. ISI &gt; HAREKET</a:t>
            </a:r>
          </a:p>
          <a:p>
            <a:r>
              <a:rPr lang="tr-TR" dirty="0" smtClean="0"/>
              <a:t>Silginin silerken ısınması. HAREKET &gt; ISI</a:t>
            </a:r>
          </a:p>
          <a:p>
            <a:r>
              <a:rPr lang="tr-TR" b="1" dirty="0" smtClean="0"/>
              <a:t>Kaydıraktan aşağıya kayabilmek. POTANSİTEL &gt; KİNETİK</a:t>
            </a:r>
          </a:p>
          <a:p>
            <a:r>
              <a:rPr lang="tr-TR" dirty="0" smtClean="0"/>
              <a:t>Bataryaların elektriği depolaması. KİMYASAL&gt; ELEKTRİK</a:t>
            </a:r>
          </a:p>
          <a:p>
            <a:r>
              <a:rPr lang="tr-TR" b="1" dirty="0" smtClean="0"/>
              <a:t>Mıknatıs nesneleri çeker veya iter. MANYETİK&gt; HAREKET</a:t>
            </a:r>
          </a:p>
          <a:p>
            <a:pPr marL="0" indent="0">
              <a:buNone/>
            </a:pPr>
            <a:r>
              <a:rPr lang="tr-TR" dirty="0" smtClean="0"/>
              <a:t>   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tr-TR" dirty="0"/>
              <a:t>Doğada bir enerji türü başka bir enerji türüne dönüşebilmektedir.</a:t>
            </a:r>
            <a:br>
              <a:rPr lang="tr-TR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26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Hiçbir enerji yoktan var olmaz, var iken tamamen yok edilemez. </a:t>
            </a:r>
            <a:endParaRPr lang="tr-TR" dirty="0" smtClean="0"/>
          </a:p>
          <a:p>
            <a:r>
              <a:rPr lang="tr-TR" dirty="0" smtClean="0"/>
              <a:t>Sadece </a:t>
            </a:r>
            <a:r>
              <a:rPr lang="tr-TR" dirty="0"/>
              <a:t>birbirleri arasında dönüşüm geçirirler.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72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2204864"/>
            <a:ext cx="7408333" cy="413732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Elektrik enerjisi; ısı, ışık, ses, hareket enerjilerine dönüşebilen, taşınabilen, kontrol altında tutulabilen bir enerji türüdür.</a:t>
            </a:r>
          </a:p>
          <a:p>
            <a:pPr marL="0" indent="0">
              <a:buNone/>
            </a:pPr>
            <a:r>
              <a:rPr lang="tr-TR" dirty="0" smtClean="0"/>
              <a:t>Bu nedenle en çok tercih edilen enerji elektriktir.</a:t>
            </a:r>
          </a:p>
          <a:p>
            <a:pPr marL="0" indent="0">
              <a:buNone/>
            </a:pPr>
            <a:r>
              <a:rPr lang="tr-TR" dirty="0" smtClean="0"/>
              <a:t>Hatta elektrik ve enerji kelimeleri aynı anlam için bile. kullanılmaktadır.</a:t>
            </a:r>
          </a:p>
          <a:p>
            <a:pPr marL="0" indent="0">
              <a:buNone/>
            </a:pPr>
            <a:r>
              <a:rPr lang="tr-TR" b="1" dirty="0" smtClean="0"/>
              <a:t>Peki elektriğini nasıl üretiyoruz?</a:t>
            </a:r>
            <a:endParaRPr lang="tr-TR" b="1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/>
          </a:bodyPr>
          <a:lstStyle/>
          <a:p>
            <a:r>
              <a:rPr lang="tr-TR" sz="3600" b="1" dirty="0" smtClean="0"/>
              <a:t>ELEKTRİK</a:t>
            </a:r>
            <a:br>
              <a:rPr lang="tr-TR" sz="3600" b="1" dirty="0" smtClean="0"/>
            </a:br>
            <a:r>
              <a:rPr lang="tr-TR" sz="3600" b="1" dirty="0" smtClean="0"/>
              <a:t>BİR ÇOK ENERJİYE DÖNÜŞEBİLEN ENERJİ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98" y="4581128"/>
            <a:ext cx="3586034" cy="181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55576" y="2276872"/>
            <a:ext cx="7408333" cy="4065315"/>
          </a:xfrm>
        </p:spPr>
        <p:txBody>
          <a:bodyPr/>
          <a:lstStyle/>
          <a:p>
            <a:r>
              <a:rPr lang="tr-TR" dirty="0" smtClean="0"/>
              <a:t>Bir enerji kaynağının elektrik enerjisine dönüştürülmesine ELEKTRİK ÜRETİMİ denir.</a:t>
            </a:r>
          </a:p>
          <a:p>
            <a:endParaRPr lang="tr-TR" dirty="0" smtClean="0"/>
          </a:p>
          <a:p>
            <a:r>
              <a:rPr lang="tr-TR" dirty="0" smtClean="0"/>
              <a:t>İngiliz </a:t>
            </a:r>
            <a:r>
              <a:rPr lang="tr-TR" dirty="0"/>
              <a:t>fizikçi Michael </a:t>
            </a:r>
            <a:r>
              <a:rPr lang="tr-TR" dirty="0" err="1"/>
              <a:t>Faraday</a:t>
            </a:r>
            <a:r>
              <a:rPr lang="tr-TR" dirty="0"/>
              <a:t> 1831’de bir keşif yapar:</a:t>
            </a:r>
          </a:p>
          <a:p>
            <a:r>
              <a:rPr lang="tr-TR" dirty="0"/>
              <a:t>Bakır bir teli mıknatısın yanında hareket ettirir, sonra da mıknatısı bakır telin yanında hareket ettirir. </a:t>
            </a:r>
            <a:br>
              <a:rPr lang="tr-TR" dirty="0"/>
            </a:br>
            <a:r>
              <a:rPr lang="tr-TR" dirty="0"/>
              <a:t>Her iki yöntemde de elektrik akımı meydana getirilebileceğini keşfeder.</a:t>
            </a:r>
          </a:p>
          <a:p>
            <a:endParaRPr lang="tr-TR" b="1" dirty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ELEKTRİK ÜRETİMİ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53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272</TotalTime>
  <Words>1389</Words>
  <Application>Microsoft Office PowerPoint</Application>
  <PresentationFormat>Ekran Gösterisi (4:3)</PresentationFormat>
  <Paragraphs>181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Dalga Biçimi</vt:lpstr>
      <vt:lpstr>ENERJİNİN DÖNÜŞÜMÜ VE TASARIMI</vt:lpstr>
      <vt:lpstr>Enerji Nedir?</vt:lpstr>
      <vt:lpstr>PowerPoint Sunusu</vt:lpstr>
      <vt:lpstr>PowerPoint Sunusu</vt:lpstr>
      <vt:lpstr>ENERJİ ÇEŞİTLERİ</vt:lpstr>
      <vt:lpstr>Doğada bir enerji türü başka bir enerji türüne dönüşebilmektedir. </vt:lpstr>
      <vt:lpstr>PowerPoint Sunusu</vt:lpstr>
      <vt:lpstr>ELEKTRİK BİR ÇOK ENERJİYE DÖNÜŞEBİLEN ENERJİ</vt:lpstr>
      <vt:lpstr>ELEKTRİK ÜRETİMİ</vt:lpstr>
      <vt:lpstr>Elektrik; manyetik alan içerisinde dönen iletkenin ortaya çıkardığı akımdır.  </vt:lpstr>
      <vt:lpstr>PowerPoint Sunusu</vt:lpstr>
      <vt:lpstr>PowerPoint Sunusu</vt:lpstr>
      <vt:lpstr>PowerPoint Sunusu</vt:lpstr>
      <vt:lpstr>PowerPoint Sunusu</vt:lpstr>
      <vt:lpstr>Güneş Enerjisi  </vt:lpstr>
      <vt:lpstr>PowerPoint Sunusu</vt:lpstr>
      <vt:lpstr>PowerPoint Sunusu</vt:lpstr>
      <vt:lpstr>Rüzgar Enerjisi</vt:lpstr>
      <vt:lpstr>PowerPoint Sunusu</vt:lpstr>
      <vt:lpstr>PowerPoint Sunusu</vt:lpstr>
      <vt:lpstr>Jeotermal Enerji</vt:lpstr>
      <vt:lpstr>PowerPoint Sunusu</vt:lpstr>
      <vt:lpstr>PowerPoint Sunusu</vt:lpstr>
      <vt:lpstr>Dalga Enerjisi</vt:lpstr>
      <vt:lpstr>PowerPoint Sunusu</vt:lpstr>
      <vt:lpstr>PowerPoint Sunusu</vt:lpstr>
      <vt:lpstr>Hidrolik Enerji</vt:lpstr>
      <vt:lpstr>PowerPoint Sunusu</vt:lpstr>
      <vt:lpstr>PowerPoint Sunusu</vt:lpstr>
      <vt:lpstr>Biyokütle Enerjisi</vt:lpstr>
      <vt:lpstr>PowerPoint Sunusu</vt:lpstr>
      <vt:lpstr>PowerPoint Sunusu</vt:lpstr>
      <vt:lpstr>Yenilenebilir Enerji Kaynakları</vt:lpstr>
      <vt:lpstr>Yenilenemez Enerji Kaynakları</vt:lpstr>
      <vt:lpstr>PowerPoint Sunusu</vt:lpstr>
      <vt:lpstr>Nükleer Enerji</vt:lpstr>
      <vt:lpstr>PowerPoint Sunusu</vt:lpstr>
      <vt:lpstr>PowerPoint Sunusu</vt:lpstr>
      <vt:lpstr>ÖZET</vt:lpstr>
      <vt:lpstr>Bu ünite için proje örnekleri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ENERJİNİN DÖNÜŞÜMÜ VE TASARIMI</dc:title>
  <dc:creator>Rıza</dc:creator>
  <cp:lastModifiedBy>Rıza</cp:lastModifiedBy>
  <cp:revision>45</cp:revision>
  <dcterms:created xsi:type="dcterms:W3CDTF">2018-03-25T13:28:15Z</dcterms:created>
  <dcterms:modified xsi:type="dcterms:W3CDTF">2022-04-08T13:08:25Z</dcterms:modified>
</cp:coreProperties>
</file>