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p:scale>
          <a:sx n="123" d="100"/>
          <a:sy n="123" d="100"/>
        </p:scale>
        <p:origin x="-11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xmlns=""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A5237F11-76DB-4DD9-9747-3F38D05BA0FE}"/>
              </a:ext>
            </a:extLst>
          </p:cNvPr>
          <p:cNvSpPr>
            <a:spLocks noGrp="1"/>
          </p:cNvSpPr>
          <p:nvPr>
            <p:ph type="dt" sz="half" idx="10"/>
          </p:nvPr>
        </p:nvSpPr>
        <p:spPr/>
        <p:txBody>
          <a:bodyPr/>
          <a:lstStyle/>
          <a:p>
            <a:fld id="{11EAACC7-3B3F-47D1-959A-EF58926E955E}" type="datetimeFigureOut">
              <a:rPr lang="en-US" smtClean="0"/>
              <a:t>12/11/2020</a:t>
            </a:fld>
            <a:endParaRPr lang="en-US"/>
          </a:p>
        </p:txBody>
      </p:sp>
      <p:sp>
        <p:nvSpPr>
          <p:cNvPr id="5" name="Footer Placeholder 4">
            <a:extLst>
              <a:ext uri="{FF2B5EF4-FFF2-40B4-BE49-F238E27FC236}">
                <a16:creationId xmlns:a16="http://schemas.microsoft.com/office/drawing/2014/main" xmlns=""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1374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B0D493-D1E7-4358-95E9-B5B80A49E603}"/>
              </a:ext>
            </a:extLst>
          </p:cNvPr>
          <p:cNvSpPr>
            <a:spLocks noGrp="1"/>
          </p:cNvSpPr>
          <p:nvPr>
            <p:ph type="dt" sz="half" idx="10"/>
          </p:nvPr>
        </p:nvSpPr>
        <p:spPr/>
        <p:txBody>
          <a:bodyPr/>
          <a:lstStyle/>
          <a:p>
            <a:fld id="{11EAACC7-3B3F-47D1-959A-EF58926E955E}" type="datetimeFigureOut">
              <a:rPr lang="en-US" smtClean="0"/>
              <a:t>12/11/2020</a:t>
            </a:fld>
            <a:endParaRPr lang="en-US"/>
          </a:p>
        </p:txBody>
      </p:sp>
      <p:sp>
        <p:nvSpPr>
          <p:cNvPr id="5" name="Footer Placeholder 4">
            <a:extLst>
              <a:ext uri="{FF2B5EF4-FFF2-40B4-BE49-F238E27FC236}">
                <a16:creationId xmlns:a16="http://schemas.microsoft.com/office/drawing/2014/main" xmlns=""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037873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BDA2A4-FD34-4E17-908F-4367B1E644C3}"/>
              </a:ext>
            </a:extLst>
          </p:cNvPr>
          <p:cNvSpPr>
            <a:spLocks noGrp="1"/>
          </p:cNvSpPr>
          <p:nvPr>
            <p:ph type="dt" sz="half" idx="10"/>
          </p:nvPr>
        </p:nvSpPr>
        <p:spPr/>
        <p:txBody>
          <a:bodyPr/>
          <a:lstStyle/>
          <a:p>
            <a:fld id="{11EAACC7-3B3F-47D1-959A-EF58926E955E}" type="datetimeFigureOut">
              <a:rPr lang="en-US" smtClean="0"/>
              <a:t>12/11/2020</a:t>
            </a:fld>
            <a:endParaRPr lang="en-US"/>
          </a:p>
        </p:txBody>
      </p:sp>
      <p:sp>
        <p:nvSpPr>
          <p:cNvPr id="5" name="Footer Placeholder 4">
            <a:extLst>
              <a:ext uri="{FF2B5EF4-FFF2-40B4-BE49-F238E27FC236}">
                <a16:creationId xmlns:a16="http://schemas.microsoft.com/office/drawing/2014/main" xmlns=""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5997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A55E4A6B-1966-4E57-9FB8-8B111E97BC11}"/>
              </a:ext>
            </a:extLst>
          </p:cNvPr>
          <p:cNvSpPr>
            <a:spLocks noGrp="1"/>
          </p:cNvSpPr>
          <p:nvPr>
            <p:ph type="dt" sz="half" idx="10"/>
          </p:nvPr>
        </p:nvSpPr>
        <p:spPr/>
        <p:txBody>
          <a:bodyPr/>
          <a:lstStyle/>
          <a:p>
            <a:fld id="{11EAACC7-3B3F-47D1-959A-EF58926E955E}" type="datetimeFigureOut">
              <a:rPr lang="en-US" smtClean="0"/>
              <a:t>12/11/2020</a:t>
            </a:fld>
            <a:endParaRPr lang="en-US" dirty="0"/>
          </a:p>
        </p:txBody>
      </p:sp>
      <p:sp>
        <p:nvSpPr>
          <p:cNvPr id="5" name="Footer Placeholder 4">
            <a:extLst>
              <a:ext uri="{FF2B5EF4-FFF2-40B4-BE49-F238E27FC236}">
                <a16:creationId xmlns:a16="http://schemas.microsoft.com/office/drawing/2014/main" xmlns=""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36967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F7C9F8F-EC48-4D16-B4C6-023A7B607BE6}"/>
              </a:ext>
            </a:extLst>
          </p:cNvPr>
          <p:cNvSpPr>
            <a:spLocks noGrp="1"/>
          </p:cNvSpPr>
          <p:nvPr>
            <p:ph type="dt" sz="half" idx="10"/>
          </p:nvPr>
        </p:nvSpPr>
        <p:spPr/>
        <p:txBody>
          <a:bodyPr/>
          <a:lstStyle/>
          <a:p>
            <a:fld id="{11EAACC7-3B3F-47D1-959A-EF58926E955E}" type="datetimeFigureOut">
              <a:rPr lang="en-US" smtClean="0"/>
              <a:t>12/11/2020</a:t>
            </a:fld>
            <a:endParaRPr lang="en-US"/>
          </a:p>
        </p:txBody>
      </p:sp>
      <p:sp>
        <p:nvSpPr>
          <p:cNvPr id="5" name="Footer Placeholder 4">
            <a:extLst>
              <a:ext uri="{FF2B5EF4-FFF2-40B4-BE49-F238E27FC236}">
                <a16:creationId xmlns:a16="http://schemas.microsoft.com/office/drawing/2014/main" xmlns=""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49853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4CFA3AA-3FC1-4B98-8F99-1726F1AC0A38}"/>
              </a:ext>
            </a:extLst>
          </p:cNvPr>
          <p:cNvSpPr>
            <a:spLocks noGrp="1"/>
          </p:cNvSpPr>
          <p:nvPr>
            <p:ph type="dt" sz="half" idx="10"/>
          </p:nvPr>
        </p:nvSpPr>
        <p:spPr/>
        <p:txBody>
          <a:bodyPr/>
          <a:lstStyle/>
          <a:p>
            <a:fld id="{11EAACC7-3B3F-47D1-959A-EF58926E955E}" type="datetimeFigureOut">
              <a:rPr lang="en-US" smtClean="0"/>
              <a:t>12/11/2020</a:t>
            </a:fld>
            <a:endParaRPr lang="en-US"/>
          </a:p>
        </p:txBody>
      </p:sp>
      <p:sp>
        <p:nvSpPr>
          <p:cNvPr id="6" name="Footer Placeholder 5">
            <a:extLst>
              <a:ext uri="{FF2B5EF4-FFF2-40B4-BE49-F238E27FC236}">
                <a16:creationId xmlns:a16="http://schemas.microsoft.com/office/drawing/2014/main" xmlns=""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86455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C942CFB-FE12-494A-9C41-3CB90F07BDAA}"/>
              </a:ext>
            </a:extLst>
          </p:cNvPr>
          <p:cNvSpPr>
            <a:spLocks noGrp="1"/>
          </p:cNvSpPr>
          <p:nvPr>
            <p:ph type="dt" sz="half" idx="10"/>
          </p:nvPr>
        </p:nvSpPr>
        <p:spPr/>
        <p:txBody>
          <a:bodyPr/>
          <a:lstStyle/>
          <a:p>
            <a:fld id="{11EAACC7-3B3F-47D1-959A-EF58926E955E}" type="datetimeFigureOut">
              <a:rPr lang="en-US" smtClean="0"/>
              <a:t>12/11/2020</a:t>
            </a:fld>
            <a:endParaRPr lang="en-US"/>
          </a:p>
        </p:txBody>
      </p:sp>
      <p:sp>
        <p:nvSpPr>
          <p:cNvPr id="8" name="Footer Placeholder 7">
            <a:extLst>
              <a:ext uri="{FF2B5EF4-FFF2-40B4-BE49-F238E27FC236}">
                <a16:creationId xmlns:a16="http://schemas.microsoft.com/office/drawing/2014/main" xmlns=""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96239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08152BF-92C7-4BF5-A9DB-16A0BF0F5F5D}"/>
              </a:ext>
            </a:extLst>
          </p:cNvPr>
          <p:cNvSpPr>
            <a:spLocks noGrp="1"/>
          </p:cNvSpPr>
          <p:nvPr>
            <p:ph type="dt" sz="half" idx="10"/>
          </p:nvPr>
        </p:nvSpPr>
        <p:spPr/>
        <p:txBody>
          <a:bodyPr/>
          <a:lstStyle/>
          <a:p>
            <a:fld id="{11EAACC7-3B3F-47D1-959A-EF58926E955E}" type="datetimeFigureOut">
              <a:rPr lang="en-US" smtClean="0"/>
              <a:t>12/11/2020</a:t>
            </a:fld>
            <a:endParaRPr lang="en-US"/>
          </a:p>
        </p:txBody>
      </p:sp>
      <p:sp>
        <p:nvSpPr>
          <p:cNvPr id="4" name="Footer Placeholder 3">
            <a:extLst>
              <a:ext uri="{FF2B5EF4-FFF2-40B4-BE49-F238E27FC236}">
                <a16:creationId xmlns:a16="http://schemas.microsoft.com/office/drawing/2014/main" xmlns=""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83531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8031033-9688-463F-9614-47F2F5BC6BF7}"/>
              </a:ext>
            </a:extLst>
          </p:cNvPr>
          <p:cNvSpPr>
            <a:spLocks noGrp="1"/>
          </p:cNvSpPr>
          <p:nvPr>
            <p:ph type="dt" sz="half" idx="10"/>
          </p:nvPr>
        </p:nvSpPr>
        <p:spPr/>
        <p:txBody>
          <a:bodyPr/>
          <a:lstStyle/>
          <a:p>
            <a:fld id="{11EAACC7-3B3F-47D1-959A-EF58926E955E}" type="datetimeFigureOut">
              <a:rPr lang="en-US" smtClean="0"/>
              <a:t>12/11/2020</a:t>
            </a:fld>
            <a:endParaRPr lang="en-US"/>
          </a:p>
        </p:txBody>
      </p:sp>
      <p:sp>
        <p:nvSpPr>
          <p:cNvPr id="3" name="Footer Placeholder 2">
            <a:extLst>
              <a:ext uri="{FF2B5EF4-FFF2-40B4-BE49-F238E27FC236}">
                <a16:creationId xmlns:a16="http://schemas.microsoft.com/office/drawing/2014/main" xmlns=""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98469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00115D-61B3-46D0-B4D3-30C374B526CF}"/>
              </a:ext>
            </a:extLst>
          </p:cNvPr>
          <p:cNvSpPr>
            <a:spLocks noGrp="1"/>
          </p:cNvSpPr>
          <p:nvPr>
            <p:ph type="dt" sz="half" idx="10"/>
          </p:nvPr>
        </p:nvSpPr>
        <p:spPr/>
        <p:txBody>
          <a:bodyPr/>
          <a:lstStyle/>
          <a:p>
            <a:fld id="{11EAACC7-3B3F-47D1-959A-EF58926E955E}" type="datetimeFigureOut">
              <a:rPr lang="en-US" smtClean="0"/>
              <a:t>12/11/2020</a:t>
            </a:fld>
            <a:endParaRPr lang="en-US"/>
          </a:p>
        </p:txBody>
      </p:sp>
      <p:sp>
        <p:nvSpPr>
          <p:cNvPr id="6" name="Footer Placeholder 5">
            <a:extLst>
              <a:ext uri="{FF2B5EF4-FFF2-40B4-BE49-F238E27FC236}">
                <a16:creationId xmlns:a16="http://schemas.microsoft.com/office/drawing/2014/main" xmlns=""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87799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ABFF4C5-82A8-4AD8-B7E2-2882F657683C}"/>
              </a:ext>
            </a:extLst>
          </p:cNvPr>
          <p:cNvSpPr>
            <a:spLocks noGrp="1"/>
          </p:cNvSpPr>
          <p:nvPr>
            <p:ph type="dt" sz="half" idx="10"/>
          </p:nvPr>
        </p:nvSpPr>
        <p:spPr/>
        <p:txBody>
          <a:bodyPr/>
          <a:lstStyle/>
          <a:p>
            <a:fld id="{11EAACC7-3B3F-47D1-959A-EF58926E955E}" type="datetimeFigureOut">
              <a:rPr lang="en-US" smtClean="0"/>
              <a:t>12/11/2020</a:t>
            </a:fld>
            <a:endParaRPr lang="en-US"/>
          </a:p>
        </p:txBody>
      </p:sp>
      <p:sp>
        <p:nvSpPr>
          <p:cNvPr id="6" name="Footer Placeholder 5">
            <a:extLst>
              <a:ext uri="{FF2B5EF4-FFF2-40B4-BE49-F238E27FC236}">
                <a16:creationId xmlns:a16="http://schemas.microsoft.com/office/drawing/2014/main" xmlns=""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69185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xmlns=""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xmlns=""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12/11/2020</a:t>
            </a:fld>
            <a:endParaRPr lang="en-US"/>
          </a:p>
        </p:txBody>
      </p:sp>
      <p:sp>
        <p:nvSpPr>
          <p:cNvPr id="5" name="Footer Placeholder 4">
            <a:extLst>
              <a:ext uri="{FF2B5EF4-FFF2-40B4-BE49-F238E27FC236}">
                <a16:creationId xmlns:a16="http://schemas.microsoft.com/office/drawing/2014/main" xmlns=""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xmlns=""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43684750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14" r:id="rId4"/>
    <p:sldLayoutId id="2147483715" r:id="rId5"/>
    <p:sldLayoutId id="2147483720" r:id="rId6"/>
    <p:sldLayoutId id="2147483716" r:id="rId7"/>
    <p:sldLayoutId id="2147483717" r:id="rId8"/>
    <p:sldLayoutId id="2147483718" r:id="rId9"/>
    <p:sldLayoutId id="2147483719" r:id="rId10"/>
    <p:sldLayoutId id="2147483721"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mk.org.tr/uploads/news/file-1458762923161484425.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C88933B-CFB2-4662-9CA9-2C1E08385B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909EEE1-52DB-4A86-AFCE-CCE9041848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0DA73E82-9A86-4429-92AB-9D916D1993C7}"/>
              </a:ext>
            </a:extLst>
          </p:cNvPr>
          <p:cNvSpPr>
            <a:spLocks noGrp="1"/>
          </p:cNvSpPr>
          <p:nvPr>
            <p:ph type="ctrTitle"/>
          </p:nvPr>
        </p:nvSpPr>
        <p:spPr>
          <a:xfrm>
            <a:off x="4305869" y="1994264"/>
            <a:ext cx="6935872" cy="3922755"/>
          </a:xfrm>
        </p:spPr>
        <p:txBody>
          <a:bodyPr>
            <a:normAutofit fontScale="90000"/>
          </a:bodyPr>
          <a:lstStyle/>
          <a:p>
            <a:pPr algn="r"/>
            <a:r>
              <a:rPr lang="tr-TR" b="0" i="0" dirty="0" smtClean="0">
                <a:solidFill>
                  <a:srgbClr val="212529"/>
                </a:solidFill>
                <a:effectLst/>
                <a:latin typeface="Arial" pitchFamily="34" charset="0"/>
                <a:cs typeface="Arial" pitchFamily="34" charset="0"/>
              </a:rPr>
              <a:t>BAŞARILI Türk </a:t>
            </a:r>
            <a:r>
              <a:rPr lang="tr-TR" b="0" i="0" dirty="0">
                <a:solidFill>
                  <a:srgbClr val="212529"/>
                </a:solidFill>
                <a:effectLst/>
                <a:latin typeface="Arial" pitchFamily="34" charset="0"/>
                <a:cs typeface="Arial" pitchFamily="34" charset="0"/>
              </a:rPr>
              <a:t>Markaların </a:t>
            </a:r>
            <a:r>
              <a:rPr lang="tr-TR" b="0" i="0" dirty="0" err="1" smtClean="0">
                <a:solidFill>
                  <a:srgbClr val="212529"/>
                </a:solidFill>
                <a:effectLst/>
                <a:latin typeface="Arial" pitchFamily="34" charset="0"/>
                <a:cs typeface="Arial" pitchFamily="34" charset="0"/>
              </a:rPr>
              <a:t>ArdIndakİ</a:t>
            </a:r>
            <a:r>
              <a:rPr lang="tr-TR" b="0" i="0" dirty="0" smtClean="0">
                <a:solidFill>
                  <a:srgbClr val="212529"/>
                </a:solidFill>
                <a:effectLst/>
                <a:latin typeface="Arial" pitchFamily="34" charset="0"/>
                <a:cs typeface="Arial" pitchFamily="34" charset="0"/>
              </a:rPr>
              <a:t> İLGİNÇ Logo HİKAYELERİ</a:t>
            </a:r>
            <a:r>
              <a:rPr lang="tr-TR" b="0" i="0" dirty="0">
                <a:solidFill>
                  <a:srgbClr val="212529"/>
                </a:solidFill>
                <a:effectLst/>
                <a:latin typeface="Arial" pitchFamily="34" charset="0"/>
                <a:cs typeface="Arial" pitchFamily="34" charset="0"/>
              </a:rPr>
              <a:t/>
            </a:r>
            <a:br>
              <a:rPr lang="tr-TR" b="0" i="0" dirty="0">
                <a:solidFill>
                  <a:srgbClr val="212529"/>
                </a:solidFill>
                <a:effectLst/>
                <a:latin typeface="Arial" pitchFamily="34" charset="0"/>
                <a:cs typeface="Arial" pitchFamily="34" charset="0"/>
              </a:rPr>
            </a:br>
            <a:endParaRPr lang="tr-TR" dirty="0">
              <a:latin typeface="Arial" pitchFamily="34" charset="0"/>
              <a:cs typeface="Arial" pitchFamily="34" charset="0"/>
            </a:endParaRPr>
          </a:p>
        </p:txBody>
      </p:sp>
      <p:pic>
        <p:nvPicPr>
          <p:cNvPr id="4" name="Picture 3">
            <a:extLst>
              <a:ext uri="{FF2B5EF4-FFF2-40B4-BE49-F238E27FC236}">
                <a16:creationId xmlns:a16="http://schemas.microsoft.com/office/drawing/2014/main" xmlns="" id="{BCB40807-6457-44C6-9AC4-A89777F81D07}"/>
              </a:ext>
            </a:extLst>
          </p:cNvPr>
          <p:cNvPicPr>
            <a:picLocks noChangeAspect="1"/>
          </p:cNvPicPr>
          <p:nvPr/>
        </p:nvPicPr>
        <p:blipFill rotWithShape="1">
          <a:blip r:embed="rId2"/>
          <a:srcRect l="27332" r="28820"/>
          <a:stretch/>
        </p:blipFill>
        <p:spPr>
          <a:xfrm>
            <a:off x="-2573" y="10"/>
            <a:ext cx="4811317" cy="6857988"/>
          </a:xfrm>
          <a:custGeom>
            <a:avLst/>
            <a:gdLst/>
            <a:ahLst/>
            <a:cxnLst/>
            <a:rect l="l" t="t" r="r" b="b"/>
            <a:pathLst>
              <a:path w="4811317" h="6857998">
                <a:moveTo>
                  <a:pt x="0" y="0"/>
                </a:moveTo>
                <a:lnTo>
                  <a:pt x="4811317" y="0"/>
                </a:lnTo>
                <a:lnTo>
                  <a:pt x="2712446" y="6857998"/>
                </a:lnTo>
                <a:lnTo>
                  <a:pt x="0" y="6857998"/>
                </a:lnTo>
                <a:close/>
              </a:path>
            </a:pathLst>
          </a:custGeom>
        </p:spPr>
      </p:pic>
      <p:cxnSp>
        <p:nvCxnSpPr>
          <p:cNvPr id="16" name="Straight Connector 12">
            <a:extLst>
              <a:ext uri="{FF2B5EF4-FFF2-40B4-BE49-F238E27FC236}">
                <a16:creationId xmlns:a16="http://schemas.microsoft.com/office/drawing/2014/main" xmlns="" id="{326FE4BA-3BD1-4AB3-A3EB-39FF16D9640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418764" y="0"/>
            <a:ext cx="815637"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CBD85EF3-E980-4EF9-BF91-C0540D302A9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a:endCxn id="15" idx="2"/>
          </p:cNvCxnSpPr>
          <p:nvPr>
            <p:extLst>
              <p:ext uri="{386F3935-93C4-4BCD-93E2-E3B085C9AB24}">
                <p16:designElem xmlns:p16="http://schemas.microsoft.com/office/powerpoint/2015/main" xmlns="" val="1"/>
              </p:ext>
            </p:extLst>
          </p:nvPr>
        </p:nvCxnSpPr>
        <p:spPr>
          <a:xfrm>
            <a:off x="0" y="5468380"/>
            <a:ext cx="6096000" cy="13896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79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D16EB16-9203-437E-88FC-E1CB03AD770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DE74BD23-6906-401F-94F8-5F6D5DD85219}"/>
              </a:ext>
            </a:extLst>
          </p:cNvPr>
          <p:cNvSpPr>
            <a:spLocks noGrp="1"/>
          </p:cNvSpPr>
          <p:nvPr>
            <p:ph sz="half" idx="1"/>
          </p:nvPr>
        </p:nvSpPr>
        <p:spPr>
          <a:xfrm>
            <a:off x="838200" y="3017951"/>
            <a:ext cx="5181600" cy="1924493"/>
          </a:xfrm>
        </p:spPr>
        <p:txBody>
          <a:bodyPr/>
          <a:lstStyle/>
          <a:p>
            <a:r>
              <a:rPr lang="tr-TR" b="0" i="0" dirty="0">
                <a:solidFill>
                  <a:srgbClr val="212529"/>
                </a:solidFill>
                <a:effectLst/>
                <a:latin typeface="Fira Sans"/>
              </a:rPr>
              <a:t>1956 yılında Türk Hava Yolları THY olarak isim değiştirdikten sonra, THY ismine hız efekti ekledikleri bir logoyu kullanmaya başlarlar.</a:t>
            </a:r>
            <a:endParaRPr lang="tr-TR" dirty="0"/>
          </a:p>
        </p:txBody>
      </p:sp>
      <p:pic>
        <p:nvPicPr>
          <p:cNvPr id="5" name="İçerik Yer Tutucusu 4">
            <a:extLst>
              <a:ext uri="{FF2B5EF4-FFF2-40B4-BE49-F238E27FC236}">
                <a16:creationId xmlns:a16="http://schemas.microsoft.com/office/drawing/2014/main" xmlns="" id="{FB2D86B0-B7FB-4E58-AFF2-64CE1CF0978D}"/>
              </a:ext>
            </a:extLst>
          </p:cNvPr>
          <p:cNvPicPr>
            <a:picLocks noGrp="1" noChangeAspect="1"/>
          </p:cNvPicPr>
          <p:nvPr>
            <p:ph sz="half" idx="2"/>
          </p:nvPr>
        </p:nvPicPr>
        <p:blipFill>
          <a:blip r:embed="rId2"/>
          <a:stretch>
            <a:fillRect/>
          </a:stretch>
        </p:blipFill>
        <p:spPr>
          <a:xfrm>
            <a:off x="6172200" y="1968474"/>
            <a:ext cx="5181600" cy="4164065"/>
          </a:xfrm>
          <a:prstGeom prst="rect">
            <a:avLst/>
          </a:prstGeom>
        </p:spPr>
      </p:pic>
    </p:spTree>
    <p:extLst>
      <p:ext uri="{BB962C8B-B14F-4D97-AF65-F5344CB8AC3E}">
        <p14:creationId xmlns:p14="http://schemas.microsoft.com/office/powerpoint/2010/main" val="4273236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1066198-AF5F-480E-B2F3-3A7003A10973}"/>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BD1285B9-23C8-4204-BDF0-036713A33681}"/>
              </a:ext>
            </a:extLst>
          </p:cNvPr>
          <p:cNvPicPr>
            <a:picLocks noGrp="1" noChangeAspect="1"/>
          </p:cNvPicPr>
          <p:nvPr>
            <p:ph sz="half" idx="1"/>
          </p:nvPr>
        </p:nvPicPr>
        <p:blipFill>
          <a:blip r:embed="rId2"/>
          <a:stretch>
            <a:fillRect/>
          </a:stretch>
        </p:blipFill>
        <p:spPr>
          <a:xfrm>
            <a:off x="1309493" y="1924050"/>
            <a:ext cx="4239014" cy="4252913"/>
          </a:xfrm>
          <a:prstGeom prst="rect">
            <a:avLst/>
          </a:prstGeom>
        </p:spPr>
      </p:pic>
      <p:sp>
        <p:nvSpPr>
          <p:cNvPr id="4" name="İçerik Yer Tutucusu 3">
            <a:extLst>
              <a:ext uri="{FF2B5EF4-FFF2-40B4-BE49-F238E27FC236}">
                <a16:creationId xmlns:a16="http://schemas.microsoft.com/office/drawing/2014/main" xmlns="" id="{C585FB48-BCA3-48DA-81A5-0D2ACDB7EAB4}"/>
              </a:ext>
            </a:extLst>
          </p:cNvPr>
          <p:cNvSpPr>
            <a:spLocks noGrp="1"/>
          </p:cNvSpPr>
          <p:nvPr>
            <p:ph sz="half" idx="2"/>
          </p:nvPr>
        </p:nvSpPr>
        <p:spPr>
          <a:xfrm>
            <a:off x="6172200" y="2445489"/>
            <a:ext cx="5181600" cy="3551274"/>
          </a:xfrm>
        </p:spPr>
        <p:txBody>
          <a:bodyPr/>
          <a:lstStyle/>
          <a:p>
            <a:r>
              <a:rPr lang="tr-TR" b="0" i="0" dirty="0">
                <a:solidFill>
                  <a:srgbClr val="212529"/>
                </a:solidFill>
                <a:effectLst/>
                <a:latin typeface="Fira Sans"/>
              </a:rPr>
              <a:t>Fakat logonun bu haline pek alışamamış olmalılar, 1956 yılında yeni bir logoya sahip olmak için yarışma düzenlerler. Mesut </a:t>
            </a:r>
            <a:r>
              <a:rPr lang="tr-TR" b="0" i="0" dirty="0" err="1">
                <a:solidFill>
                  <a:srgbClr val="212529"/>
                </a:solidFill>
                <a:effectLst/>
                <a:latin typeface="Fira Sans"/>
              </a:rPr>
              <a:t>Manioğlu’nun</a:t>
            </a:r>
            <a:r>
              <a:rPr lang="tr-TR" b="0" i="0" dirty="0">
                <a:solidFill>
                  <a:srgbClr val="212529"/>
                </a:solidFill>
                <a:effectLst/>
                <a:latin typeface="Fira Sans"/>
              </a:rPr>
              <a:t> Yaban Kazı figürü yarışmayı kazanmasının ardından hız efektli THY </a:t>
            </a:r>
            <a:r>
              <a:rPr lang="tr-TR" b="0" i="0" dirty="0" err="1">
                <a:solidFill>
                  <a:srgbClr val="212529"/>
                </a:solidFill>
                <a:effectLst/>
                <a:latin typeface="Fira Sans"/>
              </a:rPr>
              <a:t>logotype</a:t>
            </a:r>
            <a:r>
              <a:rPr lang="tr-TR" b="0" i="0" dirty="0">
                <a:solidFill>
                  <a:srgbClr val="212529"/>
                </a:solidFill>
                <a:effectLst/>
                <a:latin typeface="Fira Sans"/>
              </a:rPr>
              <a:t> ve yaban kazı bir arada kullanılmaya başlanır.</a:t>
            </a:r>
            <a:endParaRPr lang="tr-TR" dirty="0"/>
          </a:p>
        </p:txBody>
      </p:sp>
    </p:spTree>
    <p:extLst>
      <p:ext uri="{BB962C8B-B14F-4D97-AF65-F5344CB8AC3E}">
        <p14:creationId xmlns:p14="http://schemas.microsoft.com/office/powerpoint/2010/main" val="15593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390408E-3319-4FE4-85DE-7338520BA1B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7175092A-3CDA-401C-929E-00CAC11BA7E8}"/>
              </a:ext>
            </a:extLst>
          </p:cNvPr>
          <p:cNvSpPr>
            <a:spLocks noGrp="1"/>
          </p:cNvSpPr>
          <p:nvPr>
            <p:ph sz="half" idx="1"/>
          </p:nvPr>
        </p:nvSpPr>
        <p:spPr/>
        <p:txBody>
          <a:bodyPr/>
          <a:lstStyle/>
          <a:p>
            <a:r>
              <a:rPr lang="tr-TR" b="0" i="0" dirty="0">
                <a:solidFill>
                  <a:srgbClr val="212529"/>
                </a:solidFill>
                <a:effectLst/>
                <a:latin typeface="Fira Sans"/>
              </a:rPr>
              <a:t>1986 yılında amblemden THY yazısı çıkarılarak sadeleşmeye gidilir ve 2000’li yılların başında uluslararası kimlik kazandırmak için THY logosu Bülent Erkmen’e emanet edilir. Yeni yazı karakteri, daha doygun bir mavi renk ve dairesel amblemdeki 3 boyutlu görüm ile son halini alır ve göklerdeki yeni macerasın başlar.</a:t>
            </a:r>
            <a:endParaRPr lang="tr-TR" dirty="0"/>
          </a:p>
        </p:txBody>
      </p:sp>
      <p:pic>
        <p:nvPicPr>
          <p:cNvPr id="5" name="İçerik Yer Tutucusu 4">
            <a:extLst>
              <a:ext uri="{FF2B5EF4-FFF2-40B4-BE49-F238E27FC236}">
                <a16:creationId xmlns:a16="http://schemas.microsoft.com/office/drawing/2014/main" xmlns="" id="{48BF24E7-B3CB-4366-B0A3-6BD86FEB336F}"/>
              </a:ext>
            </a:extLst>
          </p:cNvPr>
          <p:cNvPicPr>
            <a:picLocks noGrp="1" noChangeAspect="1"/>
          </p:cNvPicPr>
          <p:nvPr>
            <p:ph sz="half" idx="2"/>
          </p:nvPr>
        </p:nvPicPr>
        <p:blipFill>
          <a:blip r:embed="rId2"/>
          <a:stretch>
            <a:fillRect/>
          </a:stretch>
        </p:blipFill>
        <p:spPr>
          <a:xfrm>
            <a:off x="6172200" y="2107406"/>
            <a:ext cx="5181600" cy="3886200"/>
          </a:xfrm>
          <a:prstGeom prst="rect">
            <a:avLst/>
          </a:prstGeom>
        </p:spPr>
      </p:pic>
    </p:spTree>
    <p:extLst>
      <p:ext uri="{BB962C8B-B14F-4D97-AF65-F5344CB8AC3E}">
        <p14:creationId xmlns:p14="http://schemas.microsoft.com/office/powerpoint/2010/main" val="1671561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endParaRPr lang="tr-TR"/>
          </a:p>
        </p:txBody>
      </p:sp>
    </p:spTree>
    <p:extLst>
      <p:ext uri="{BB962C8B-B14F-4D97-AF65-F5344CB8AC3E}">
        <p14:creationId xmlns:p14="http://schemas.microsoft.com/office/powerpoint/2010/main" val="282660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xmlns="" id="{120F73C5-A365-413A-A90B-967E2A5FB006}"/>
              </a:ext>
            </a:extLst>
          </p:cNvPr>
          <p:cNvSpPr>
            <a:spLocks noGrp="1"/>
          </p:cNvSpPr>
          <p:nvPr>
            <p:ph type="ctrTitle"/>
          </p:nvPr>
        </p:nvSpPr>
        <p:spPr>
          <a:xfrm>
            <a:off x="478465" y="1594884"/>
            <a:ext cx="11185451" cy="4253023"/>
          </a:xfrm>
        </p:spPr>
        <p:txBody>
          <a:bodyPr>
            <a:noAutofit/>
          </a:bodyPr>
          <a:lstStyle/>
          <a:p>
            <a:r>
              <a:rPr lang="tr-TR" sz="3600" cap="none" dirty="0" smtClean="0"/>
              <a:t>Logolar markaların görünen yüzüdür ve kullanıcıyla ilk temas logo üzerinden kurulur. </a:t>
            </a:r>
            <a:br>
              <a:rPr lang="tr-TR" sz="3600" cap="none" dirty="0" smtClean="0"/>
            </a:br>
            <a:r>
              <a:rPr lang="tr-TR" sz="3600" cap="none" dirty="0" smtClean="0"/>
              <a:t>En iyi ve akılda kalıcı logoların genelde zekice çözülmüş, yaratıcı ve bir fikirden yola çıkmış olduklarını görebilirsiniz. </a:t>
            </a:r>
            <a:br>
              <a:rPr lang="tr-TR" sz="3600" cap="none" dirty="0" smtClean="0"/>
            </a:br>
            <a:r>
              <a:rPr lang="tr-TR" sz="3600" cap="none" dirty="0" smtClean="0"/>
              <a:t>Dünyadaki en başarılı logoları incelediğimizde 2 temel özellik ön plana çıkıyor. </a:t>
            </a:r>
            <a:br>
              <a:rPr lang="tr-TR" sz="3600" cap="none" dirty="0" smtClean="0"/>
            </a:br>
            <a:r>
              <a:rPr lang="tr-TR" sz="3600" cap="none" dirty="0" smtClean="0"/>
              <a:t>Basitlik ve iyi bir hikayeye sahip olmak.</a:t>
            </a:r>
            <a:br>
              <a:rPr lang="tr-TR" sz="3600" cap="none" dirty="0" smtClean="0"/>
            </a:br>
            <a:r>
              <a:rPr lang="tr-TR" sz="3600" cap="none" dirty="0" smtClean="0"/>
              <a:t/>
            </a:r>
            <a:br>
              <a:rPr lang="tr-TR" sz="3600" cap="none" dirty="0" smtClean="0"/>
            </a:br>
            <a:endParaRPr lang="tr-TR" sz="3600" cap="none" dirty="0"/>
          </a:p>
        </p:txBody>
      </p:sp>
    </p:spTree>
    <p:extLst>
      <p:ext uri="{BB962C8B-B14F-4D97-AF65-F5344CB8AC3E}">
        <p14:creationId xmlns:p14="http://schemas.microsoft.com/office/powerpoint/2010/main" val="4264120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AC17EF69-910B-40B9-9985-E735A0BEBE92}"/>
              </a:ext>
            </a:extLst>
          </p:cNvPr>
          <p:cNvSpPr>
            <a:spLocks noGrp="1"/>
          </p:cNvSpPr>
          <p:nvPr>
            <p:ph type="ctrTitle"/>
          </p:nvPr>
        </p:nvSpPr>
        <p:spPr>
          <a:xfrm>
            <a:off x="1524000" y="967390"/>
            <a:ext cx="9144000" cy="4923220"/>
          </a:xfrm>
        </p:spPr>
        <p:txBody>
          <a:bodyPr>
            <a:normAutofit/>
          </a:bodyPr>
          <a:lstStyle/>
          <a:p>
            <a:r>
              <a:rPr lang="tr-TR" sz="3600" b="0" i="0" cap="none" dirty="0" smtClean="0">
                <a:solidFill>
                  <a:srgbClr val="212529"/>
                </a:solidFill>
                <a:effectLst/>
                <a:latin typeface="Arial" pitchFamily="34" charset="0"/>
                <a:cs typeface="Arial" pitchFamily="34" charset="0"/>
              </a:rPr>
              <a:t>Ülkemizde genç Cumhuriyet Dönemlerine kadar kökleri uzanan başarılı ve iyi işler yapmış markalar var. </a:t>
            </a:r>
            <a:br>
              <a:rPr lang="tr-TR" sz="3600" b="0" i="0" cap="none" dirty="0" smtClean="0">
                <a:solidFill>
                  <a:srgbClr val="212529"/>
                </a:solidFill>
                <a:effectLst/>
                <a:latin typeface="Arial" pitchFamily="34" charset="0"/>
                <a:cs typeface="Arial" pitchFamily="34" charset="0"/>
              </a:rPr>
            </a:br>
            <a:r>
              <a:rPr lang="tr-TR" sz="3600" b="0" i="0" cap="none" dirty="0" smtClean="0">
                <a:solidFill>
                  <a:srgbClr val="212529"/>
                </a:solidFill>
                <a:effectLst/>
                <a:latin typeface="Arial" pitchFamily="34" charset="0"/>
                <a:cs typeface="Arial" pitchFamily="34" charset="0"/>
              </a:rPr>
              <a:t>Bugün tasarımlarını beğendiğim, etkileyici hikayeleri olduğunu düşündüğüm 3 yerli marka logosunun nasıl ve kimler tarafından yaratıldığını inceleyeceğiz.</a:t>
            </a:r>
            <a:r>
              <a:rPr lang="tr-TR" b="0" i="0" cap="none" dirty="0" smtClean="0">
                <a:solidFill>
                  <a:srgbClr val="212529"/>
                </a:solidFill>
                <a:effectLst/>
                <a:latin typeface="Arial" pitchFamily="34" charset="0"/>
                <a:cs typeface="Arial" pitchFamily="34" charset="0"/>
              </a:rPr>
              <a:t/>
            </a:r>
            <a:br>
              <a:rPr lang="tr-TR" b="0" i="0" cap="none" dirty="0" smtClean="0">
                <a:solidFill>
                  <a:srgbClr val="212529"/>
                </a:solidFill>
                <a:effectLst/>
                <a:latin typeface="Arial" pitchFamily="34" charset="0"/>
                <a:cs typeface="Arial" pitchFamily="34" charset="0"/>
              </a:rPr>
            </a:br>
            <a:endParaRPr lang="tr-TR" cap="none" dirty="0">
              <a:latin typeface="Arial" pitchFamily="34" charset="0"/>
              <a:cs typeface="Arial" pitchFamily="34" charset="0"/>
            </a:endParaRPr>
          </a:p>
        </p:txBody>
      </p:sp>
    </p:spTree>
    <p:extLst>
      <p:ext uri="{BB962C8B-B14F-4D97-AF65-F5344CB8AC3E}">
        <p14:creationId xmlns:p14="http://schemas.microsoft.com/office/powerpoint/2010/main" val="3584638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28269C4-A21A-472F-A494-96E5175B6FD1}"/>
              </a:ext>
            </a:extLst>
          </p:cNvPr>
          <p:cNvSpPr>
            <a:spLocks noGrp="1"/>
          </p:cNvSpPr>
          <p:nvPr>
            <p:ph type="title"/>
          </p:nvPr>
        </p:nvSpPr>
        <p:spPr>
          <a:xfrm>
            <a:off x="838200" y="437708"/>
            <a:ext cx="9906000" cy="1382156"/>
          </a:xfrm>
        </p:spPr>
        <p:txBody>
          <a:bodyPr>
            <a:normAutofit fontScale="90000"/>
          </a:bodyPr>
          <a:lstStyle/>
          <a:p>
            <a:r>
              <a:rPr lang="tr-TR" b="0" dirty="0">
                <a:effectLst/>
              </a:rPr>
              <a:t>İstanbul Belediyesi</a:t>
            </a:r>
            <a:br>
              <a:rPr lang="tr-TR" b="0" dirty="0">
                <a:effectLst/>
              </a:rPr>
            </a:br>
            <a:r>
              <a:rPr lang="tr-TR" dirty="0"/>
              <a:t/>
            </a:r>
            <a:br>
              <a:rPr lang="tr-TR" dirty="0"/>
            </a:br>
            <a:endParaRPr lang="tr-TR" dirty="0"/>
          </a:p>
        </p:txBody>
      </p:sp>
      <p:sp>
        <p:nvSpPr>
          <p:cNvPr id="3" name="İçerik Yer Tutucusu 2">
            <a:extLst>
              <a:ext uri="{FF2B5EF4-FFF2-40B4-BE49-F238E27FC236}">
                <a16:creationId xmlns:a16="http://schemas.microsoft.com/office/drawing/2014/main" xmlns="" id="{09D7B408-ED5B-4DA8-8FC1-51621B792CC2}"/>
              </a:ext>
            </a:extLst>
          </p:cNvPr>
          <p:cNvSpPr>
            <a:spLocks noGrp="1"/>
          </p:cNvSpPr>
          <p:nvPr>
            <p:ph sz="half" idx="1"/>
          </p:nvPr>
        </p:nvSpPr>
        <p:spPr/>
        <p:txBody>
          <a:bodyPr>
            <a:normAutofit fontScale="92500" lnSpcReduction="10000"/>
          </a:bodyPr>
          <a:lstStyle/>
          <a:p>
            <a:r>
              <a:rPr lang="tr-TR" b="0" i="0" dirty="0">
                <a:solidFill>
                  <a:srgbClr val="212529"/>
                </a:solidFill>
                <a:effectLst/>
                <a:latin typeface="Fira Sans"/>
              </a:rPr>
              <a:t>İstanbul’un en büyük açık hava reklam vereni İstanbul Büyükşehir Belediyesi dersek abartmış olmayız. Muhtemelen İstanbul sokaklarında en çok İBB reklamlarını görürsünüz. Bu reklamların en göze çarpan öğelerinden bir tanesi de İBB </a:t>
            </a:r>
            <a:r>
              <a:rPr lang="tr-TR" b="0" i="0" dirty="0" err="1">
                <a:solidFill>
                  <a:srgbClr val="212529"/>
                </a:solidFill>
                <a:effectLst/>
                <a:latin typeface="Fira Sans"/>
              </a:rPr>
              <a:t>logusudur</a:t>
            </a:r>
            <a:r>
              <a:rPr lang="tr-TR" b="0" i="0" dirty="0">
                <a:solidFill>
                  <a:srgbClr val="212529"/>
                </a:solidFill>
                <a:effectLst/>
                <a:latin typeface="Fira Sans"/>
              </a:rPr>
              <a:t>. Bir belediye için çok başarılı bulduğum, günümüze kadar modernize etmeye gerek kalmayacak kadar zamanın ötesinde olan bu logonun hikayesi 49 sene öncesine uzanıyor.</a:t>
            </a:r>
            <a:endParaRPr lang="tr-TR" dirty="0"/>
          </a:p>
        </p:txBody>
      </p:sp>
      <p:pic>
        <p:nvPicPr>
          <p:cNvPr id="5" name="İçerik Yer Tutucusu 4">
            <a:extLst>
              <a:ext uri="{FF2B5EF4-FFF2-40B4-BE49-F238E27FC236}">
                <a16:creationId xmlns:a16="http://schemas.microsoft.com/office/drawing/2014/main" xmlns="" id="{0466DEF4-173B-41FD-9DD6-58BBE58F4EDE}"/>
              </a:ext>
            </a:extLst>
          </p:cNvPr>
          <p:cNvPicPr>
            <a:picLocks noGrp="1" noChangeAspect="1"/>
          </p:cNvPicPr>
          <p:nvPr>
            <p:ph sz="half" idx="2"/>
          </p:nvPr>
        </p:nvPicPr>
        <p:blipFill>
          <a:blip r:embed="rId2"/>
          <a:stretch>
            <a:fillRect/>
          </a:stretch>
        </p:blipFill>
        <p:spPr>
          <a:xfrm>
            <a:off x="6172202" y="1872528"/>
            <a:ext cx="5181600" cy="3886200"/>
          </a:xfrm>
          <a:prstGeom prst="rect">
            <a:avLst/>
          </a:prstGeom>
        </p:spPr>
      </p:pic>
    </p:spTree>
    <p:extLst>
      <p:ext uri="{BB962C8B-B14F-4D97-AF65-F5344CB8AC3E}">
        <p14:creationId xmlns:p14="http://schemas.microsoft.com/office/powerpoint/2010/main" val="4154208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9BC21674-2072-4635-83B2-746D4E98436A}"/>
              </a:ext>
            </a:extLst>
          </p:cNvPr>
          <p:cNvPicPr>
            <a:picLocks noGrp="1" noChangeAspect="1"/>
          </p:cNvPicPr>
          <p:nvPr>
            <p:ph sz="half" idx="1"/>
          </p:nvPr>
        </p:nvPicPr>
        <p:blipFill>
          <a:blip r:embed="rId2"/>
          <a:stretch>
            <a:fillRect/>
          </a:stretch>
        </p:blipFill>
        <p:spPr>
          <a:xfrm>
            <a:off x="311009" y="795226"/>
            <a:ext cx="5708792" cy="5529373"/>
          </a:xfrm>
          <a:prstGeom prst="rect">
            <a:avLst/>
          </a:prstGeom>
        </p:spPr>
      </p:pic>
      <p:sp>
        <p:nvSpPr>
          <p:cNvPr id="4" name="İçerik Yer Tutucusu 3">
            <a:extLst>
              <a:ext uri="{FF2B5EF4-FFF2-40B4-BE49-F238E27FC236}">
                <a16:creationId xmlns:a16="http://schemas.microsoft.com/office/drawing/2014/main" xmlns="" id="{8DF47872-2A83-452C-AB14-24BEB028556C}"/>
              </a:ext>
            </a:extLst>
          </p:cNvPr>
          <p:cNvSpPr>
            <a:spLocks noGrp="1"/>
          </p:cNvSpPr>
          <p:nvPr>
            <p:ph sz="half" idx="2"/>
          </p:nvPr>
        </p:nvSpPr>
        <p:spPr>
          <a:xfrm>
            <a:off x="6172201" y="1476264"/>
            <a:ext cx="5181600" cy="4371644"/>
          </a:xfrm>
        </p:spPr>
        <p:txBody>
          <a:bodyPr>
            <a:normAutofit lnSpcReduction="10000"/>
          </a:bodyPr>
          <a:lstStyle/>
          <a:p>
            <a:r>
              <a:rPr lang="tr-TR" b="0" i="0" dirty="0">
                <a:solidFill>
                  <a:srgbClr val="212529"/>
                </a:solidFill>
                <a:effectLst/>
                <a:latin typeface="Fira Sans"/>
              </a:rPr>
              <a:t>24 Şubat 1969, dönemin İstanbul Valiliği şehri temsil edecek ambleme karar vermek için bir yarışma düzenler. Yarışmada bir sürpriz yaşanır! İki kıtayı birbirine bağlayan boğaz, İstanbul’un meşhur surları, cami minareleri ile şehrin yedi tepe üzerinde kuruluşunu sembolize eden amblem aynı anda birincilik, ikincilik ve üçüncülüğü kazanarak eser sahibine 18 bin lira kazandırır.</a:t>
            </a:r>
            <a:endParaRPr lang="tr-TR" dirty="0"/>
          </a:p>
        </p:txBody>
      </p:sp>
    </p:spTree>
    <p:extLst>
      <p:ext uri="{BB962C8B-B14F-4D97-AF65-F5344CB8AC3E}">
        <p14:creationId xmlns:p14="http://schemas.microsoft.com/office/powerpoint/2010/main" val="298249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109D4EC-1C1C-4633-856C-5D6B5FC3FE14}"/>
              </a:ext>
            </a:extLst>
          </p:cNvPr>
          <p:cNvSpPr>
            <a:spLocks noGrp="1"/>
          </p:cNvSpPr>
          <p:nvPr>
            <p:ph type="title"/>
          </p:nvPr>
        </p:nvSpPr>
        <p:spPr/>
        <p:txBody>
          <a:bodyPr/>
          <a:lstStyle/>
          <a:p>
            <a:r>
              <a:rPr lang="tr-TR" b="0" i="0" dirty="0">
                <a:solidFill>
                  <a:srgbClr val="212529"/>
                </a:solidFill>
                <a:effectLst/>
                <a:latin typeface="Fira Sans"/>
              </a:rPr>
              <a:t>Ziraat Bankası</a:t>
            </a:r>
            <a:br>
              <a:rPr lang="tr-TR" b="0" i="0" dirty="0">
                <a:solidFill>
                  <a:srgbClr val="212529"/>
                </a:solidFill>
                <a:effectLst/>
                <a:latin typeface="Fira Sans"/>
              </a:rPr>
            </a:br>
            <a:endParaRPr lang="tr-TR" dirty="0"/>
          </a:p>
        </p:txBody>
      </p:sp>
      <p:sp>
        <p:nvSpPr>
          <p:cNvPr id="4" name="İçerik Yer Tutucusu 3">
            <a:extLst>
              <a:ext uri="{FF2B5EF4-FFF2-40B4-BE49-F238E27FC236}">
                <a16:creationId xmlns:a16="http://schemas.microsoft.com/office/drawing/2014/main" xmlns="" id="{3BC15AA4-F958-49A6-A31B-206670F0D867}"/>
              </a:ext>
            </a:extLst>
          </p:cNvPr>
          <p:cNvSpPr>
            <a:spLocks noGrp="1"/>
          </p:cNvSpPr>
          <p:nvPr>
            <p:ph sz="half" idx="2"/>
          </p:nvPr>
        </p:nvSpPr>
        <p:spPr/>
        <p:txBody>
          <a:bodyPr>
            <a:normAutofit fontScale="92500"/>
          </a:bodyPr>
          <a:lstStyle/>
          <a:p>
            <a:r>
              <a:rPr lang="tr-TR" b="0" i="0" dirty="0">
                <a:solidFill>
                  <a:srgbClr val="212529"/>
                </a:solidFill>
                <a:effectLst/>
                <a:latin typeface="Fira Sans"/>
              </a:rPr>
              <a:t>Oğuz Turan, Ayhan Akalp yada </a:t>
            </a:r>
            <a:r>
              <a:rPr lang="tr-TR" b="0" i="0" dirty="0" err="1">
                <a:solidFill>
                  <a:srgbClr val="212529"/>
                </a:solidFill>
                <a:effectLst/>
                <a:latin typeface="Fira Sans"/>
              </a:rPr>
              <a:t>İlhap</a:t>
            </a:r>
            <a:r>
              <a:rPr lang="tr-TR" b="0" i="0" dirty="0">
                <a:solidFill>
                  <a:srgbClr val="212529"/>
                </a:solidFill>
                <a:effectLst/>
                <a:latin typeface="Fira Sans"/>
              </a:rPr>
              <a:t> Hulusi </a:t>
            </a:r>
            <a:r>
              <a:rPr lang="tr-TR" b="0" i="0" dirty="0" err="1">
                <a:solidFill>
                  <a:srgbClr val="212529"/>
                </a:solidFill>
                <a:effectLst/>
                <a:latin typeface="Fira Sans"/>
              </a:rPr>
              <a:t>Görey</a:t>
            </a:r>
            <a:r>
              <a:rPr lang="tr-TR" b="0" i="0" dirty="0">
                <a:solidFill>
                  <a:srgbClr val="212529"/>
                </a:solidFill>
                <a:effectLst/>
                <a:latin typeface="Fira Sans"/>
              </a:rPr>
              <a:t>, internette Ziraat Bankası logo tasarımcısı ile ilgili çok fazla yanlış bilgi bulabilirsiniz. Bir çok sitede logonun tasarımcısı olarak </a:t>
            </a:r>
            <a:r>
              <a:rPr lang="tr-TR" b="0" i="0" dirty="0" err="1">
                <a:solidFill>
                  <a:srgbClr val="212529"/>
                </a:solidFill>
                <a:effectLst/>
                <a:latin typeface="Fira Sans"/>
              </a:rPr>
              <a:t>İlhap</a:t>
            </a:r>
            <a:r>
              <a:rPr lang="tr-TR" b="0" i="0" dirty="0">
                <a:solidFill>
                  <a:srgbClr val="212529"/>
                </a:solidFill>
                <a:effectLst/>
                <a:latin typeface="Fira Sans"/>
              </a:rPr>
              <a:t> Hulusi geçer fakat bu yanlış bir bilgidir. Ziraat Bankası 1960’ların başında yeni logo arayışındayken bir yarışma düzenler ve </a:t>
            </a:r>
            <a:r>
              <a:rPr lang="tr-TR" b="0" i="0" u="sng" dirty="0">
                <a:effectLst/>
                <a:latin typeface="Fira Sans"/>
                <a:hlinkClick r:id="rId2"/>
              </a:rPr>
              <a:t>Ayhan Akalp</a:t>
            </a:r>
            <a:r>
              <a:rPr lang="tr-TR" b="0" i="0" dirty="0">
                <a:solidFill>
                  <a:srgbClr val="212529"/>
                </a:solidFill>
                <a:effectLst/>
                <a:latin typeface="Fira Sans"/>
              </a:rPr>
              <a:t>’in günümüzde halen kullanılmakta olan logosu birinciliği elde eder.</a:t>
            </a:r>
            <a:endParaRPr lang="tr-TR" dirty="0"/>
          </a:p>
        </p:txBody>
      </p:sp>
      <p:pic>
        <p:nvPicPr>
          <p:cNvPr id="6" name="Resim 5">
            <a:extLst>
              <a:ext uri="{FF2B5EF4-FFF2-40B4-BE49-F238E27FC236}">
                <a16:creationId xmlns:a16="http://schemas.microsoft.com/office/drawing/2014/main" xmlns="" id="{87221B80-3FAB-42D8-932D-460C6F97C034}"/>
              </a:ext>
            </a:extLst>
          </p:cNvPr>
          <p:cNvPicPr>
            <a:picLocks noChangeAspect="1"/>
          </p:cNvPicPr>
          <p:nvPr/>
        </p:nvPicPr>
        <p:blipFill>
          <a:blip r:embed="rId3"/>
          <a:stretch>
            <a:fillRect/>
          </a:stretch>
        </p:blipFill>
        <p:spPr>
          <a:xfrm>
            <a:off x="615221" y="3185021"/>
            <a:ext cx="5480779" cy="1731414"/>
          </a:xfrm>
          <a:prstGeom prst="rect">
            <a:avLst/>
          </a:prstGeom>
        </p:spPr>
      </p:pic>
    </p:spTree>
    <p:extLst>
      <p:ext uri="{BB962C8B-B14F-4D97-AF65-F5344CB8AC3E}">
        <p14:creationId xmlns:p14="http://schemas.microsoft.com/office/powerpoint/2010/main" val="79637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3A7B8CB-2BF0-4977-BC4B-591F5901D677}"/>
              </a:ext>
            </a:extLst>
          </p:cNvPr>
          <p:cNvSpPr>
            <a:spLocks noGrp="1"/>
          </p:cNvSpPr>
          <p:nvPr>
            <p:ph sz="half" idx="1"/>
          </p:nvPr>
        </p:nvSpPr>
        <p:spPr>
          <a:xfrm>
            <a:off x="838200" y="434515"/>
            <a:ext cx="5181600" cy="5742447"/>
          </a:xfrm>
        </p:spPr>
        <p:txBody>
          <a:bodyPr>
            <a:normAutofit fontScale="92500"/>
          </a:bodyPr>
          <a:lstStyle/>
          <a:p>
            <a:pPr algn="l"/>
            <a:r>
              <a:rPr lang="tr-TR" b="0" i="0" dirty="0">
                <a:solidFill>
                  <a:srgbClr val="212529"/>
                </a:solidFill>
                <a:effectLst/>
                <a:latin typeface="Fira Sans"/>
              </a:rPr>
              <a:t>Z ve B harflerinin birbiriyle uyumundan ortaya çıkan başak figürünün muhteşem ahengi, binlerce yıldır ziraatçılık, buğday ile simgelenmesini kullanarak hedef kitlesiyle kolay iletişim kurması ve </a:t>
            </a:r>
            <a:r>
              <a:rPr lang="tr-TR" b="0" i="0" dirty="0" err="1">
                <a:solidFill>
                  <a:srgbClr val="212529"/>
                </a:solidFill>
                <a:effectLst/>
                <a:latin typeface="Fira Sans"/>
              </a:rPr>
              <a:t>tipografik</a:t>
            </a:r>
            <a:r>
              <a:rPr lang="tr-TR" b="0" i="0" dirty="0">
                <a:solidFill>
                  <a:srgbClr val="212529"/>
                </a:solidFill>
                <a:effectLst/>
                <a:latin typeface="Fira Sans"/>
              </a:rPr>
              <a:t> olarak eksiksiz çözülmüş olması Ziraat Bankası logosunu hızlı bir şekilde ölümsüz eserler arasında yer almasını sağlıyor.</a:t>
            </a:r>
          </a:p>
          <a:p>
            <a:pPr algn="l"/>
            <a:r>
              <a:rPr lang="tr-TR" b="0" i="0" dirty="0">
                <a:solidFill>
                  <a:srgbClr val="212529"/>
                </a:solidFill>
                <a:effectLst/>
                <a:latin typeface="Fira Sans"/>
              </a:rPr>
              <a:t>2012 güncellenme projesi sırasında Ziraat Bankası logosundan TC harfleri kaldırdı, fontu değiştirildi, modernleşti ve Ziraat kelimesi kalın yazılarak daha ön plana çıkarılarak günümüzdeki son halini almış oldu.</a:t>
            </a:r>
          </a:p>
          <a:p>
            <a:endParaRPr lang="tr-TR" dirty="0"/>
          </a:p>
        </p:txBody>
      </p:sp>
      <p:sp>
        <p:nvSpPr>
          <p:cNvPr id="7" name="İçerik Yer Tutucusu 6">
            <a:extLst>
              <a:ext uri="{FF2B5EF4-FFF2-40B4-BE49-F238E27FC236}">
                <a16:creationId xmlns:a16="http://schemas.microsoft.com/office/drawing/2014/main" xmlns="" id="{6199050A-F85C-4DD9-9A5A-BC226992E7B7}"/>
              </a:ext>
            </a:extLst>
          </p:cNvPr>
          <p:cNvSpPr>
            <a:spLocks noGrp="1"/>
          </p:cNvSpPr>
          <p:nvPr>
            <p:ph sz="half" idx="2"/>
          </p:nvPr>
        </p:nvSpPr>
        <p:spPr/>
        <p:txBody>
          <a:bodyPr>
            <a:normAutofit fontScale="92500"/>
          </a:bodyPr>
          <a:lstStyle/>
          <a:p>
            <a:endParaRPr lang="tr-TR"/>
          </a:p>
        </p:txBody>
      </p:sp>
      <p:pic>
        <p:nvPicPr>
          <p:cNvPr id="8" name="Resim 7">
            <a:extLst>
              <a:ext uri="{FF2B5EF4-FFF2-40B4-BE49-F238E27FC236}">
                <a16:creationId xmlns:a16="http://schemas.microsoft.com/office/drawing/2014/main" xmlns="" id="{E33964D8-4E5D-4A59-89F5-A5B9E08709BC}"/>
              </a:ext>
            </a:extLst>
          </p:cNvPr>
          <p:cNvPicPr>
            <a:picLocks noChangeAspect="1"/>
          </p:cNvPicPr>
          <p:nvPr/>
        </p:nvPicPr>
        <p:blipFill>
          <a:blip r:embed="rId2"/>
          <a:stretch>
            <a:fillRect/>
          </a:stretch>
        </p:blipFill>
        <p:spPr>
          <a:xfrm>
            <a:off x="6172200" y="1190847"/>
            <a:ext cx="5295921" cy="3968826"/>
          </a:xfrm>
          <a:prstGeom prst="rect">
            <a:avLst/>
          </a:prstGeom>
        </p:spPr>
      </p:pic>
    </p:spTree>
    <p:extLst>
      <p:ext uri="{BB962C8B-B14F-4D97-AF65-F5344CB8AC3E}">
        <p14:creationId xmlns:p14="http://schemas.microsoft.com/office/powerpoint/2010/main" val="267465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FC4CB02-2783-426C-9704-B31466FD073C}"/>
              </a:ext>
            </a:extLst>
          </p:cNvPr>
          <p:cNvSpPr>
            <a:spLocks noGrp="1"/>
          </p:cNvSpPr>
          <p:nvPr>
            <p:ph type="title"/>
          </p:nvPr>
        </p:nvSpPr>
        <p:spPr/>
        <p:txBody>
          <a:bodyPr/>
          <a:lstStyle/>
          <a:p>
            <a:r>
              <a:rPr lang="tr-TR" b="0" i="0" dirty="0">
                <a:solidFill>
                  <a:srgbClr val="212529"/>
                </a:solidFill>
                <a:effectLst/>
                <a:latin typeface="Fira Sans"/>
              </a:rPr>
              <a:t>THY</a:t>
            </a:r>
            <a:br>
              <a:rPr lang="tr-TR" b="0" i="0" dirty="0">
                <a:solidFill>
                  <a:srgbClr val="212529"/>
                </a:solidFill>
                <a:effectLst/>
                <a:latin typeface="Fira Sans"/>
              </a:rPr>
            </a:br>
            <a:endParaRPr lang="tr-TR" dirty="0"/>
          </a:p>
        </p:txBody>
      </p:sp>
      <p:sp>
        <p:nvSpPr>
          <p:cNvPr id="4" name="İçerik Yer Tutucusu 3">
            <a:extLst>
              <a:ext uri="{FF2B5EF4-FFF2-40B4-BE49-F238E27FC236}">
                <a16:creationId xmlns:a16="http://schemas.microsoft.com/office/drawing/2014/main" xmlns="" id="{F3591CE9-39CF-40ED-A42C-18515A57726B}"/>
              </a:ext>
            </a:extLst>
          </p:cNvPr>
          <p:cNvSpPr>
            <a:spLocks noGrp="1"/>
          </p:cNvSpPr>
          <p:nvPr>
            <p:ph sz="half" idx="2"/>
          </p:nvPr>
        </p:nvSpPr>
        <p:spPr/>
        <p:txBody>
          <a:bodyPr/>
          <a:lstStyle/>
          <a:p>
            <a:r>
              <a:rPr lang="tr-TR" b="0" i="0" dirty="0">
                <a:solidFill>
                  <a:srgbClr val="212529"/>
                </a:solidFill>
                <a:effectLst/>
                <a:latin typeface="Fira Sans"/>
              </a:rPr>
              <a:t>Ülkemizin tanıtımında büyük role sahip THY, 20 Mayıs 1933'de T.C. Devlet Hava Yolları ismiyle kurulur. 1956 yılında ise Türk Hava Yolları olarak değiştirilip uluslararası arenada </a:t>
            </a:r>
            <a:r>
              <a:rPr lang="tr-TR" b="0" i="0" dirty="0" err="1">
                <a:solidFill>
                  <a:srgbClr val="212529"/>
                </a:solidFill>
                <a:effectLst/>
                <a:latin typeface="Fira Sans"/>
              </a:rPr>
              <a:t>Turkish</a:t>
            </a:r>
            <a:r>
              <a:rPr lang="tr-TR" b="0" i="0" dirty="0">
                <a:solidFill>
                  <a:srgbClr val="212529"/>
                </a:solidFill>
                <a:effectLst/>
                <a:latin typeface="Fira Sans"/>
              </a:rPr>
              <a:t> </a:t>
            </a:r>
            <a:r>
              <a:rPr lang="tr-TR" b="0" i="0" dirty="0" err="1">
                <a:solidFill>
                  <a:srgbClr val="212529"/>
                </a:solidFill>
                <a:effectLst/>
                <a:latin typeface="Fira Sans"/>
              </a:rPr>
              <a:t>Airlines</a:t>
            </a:r>
            <a:r>
              <a:rPr lang="tr-TR" b="0" i="0" dirty="0">
                <a:solidFill>
                  <a:srgbClr val="212529"/>
                </a:solidFill>
                <a:effectLst/>
                <a:latin typeface="Fira Sans"/>
              </a:rPr>
              <a:t> olarak kullanılmaya başlanır.</a:t>
            </a:r>
            <a:endParaRPr lang="tr-TR" dirty="0"/>
          </a:p>
        </p:txBody>
      </p:sp>
      <p:pic>
        <p:nvPicPr>
          <p:cNvPr id="1026" name="Picture 2">
            <a:extLst>
              <a:ext uri="{FF2B5EF4-FFF2-40B4-BE49-F238E27FC236}">
                <a16:creationId xmlns:a16="http://schemas.microsoft.com/office/drawing/2014/main" xmlns="" id="{F8430473-016F-4AF4-BE89-098BEE9704D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485900"/>
            <a:ext cx="5181600" cy="388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180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F3A43CC-909F-4B1F-B698-F021F7DF6AEA}"/>
              </a:ext>
            </a:extLst>
          </p:cNvPr>
          <p:cNvSpPr>
            <a:spLocks noGrp="1"/>
          </p:cNvSpPr>
          <p:nvPr>
            <p:ph sz="half" idx="1"/>
          </p:nvPr>
        </p:nvSpPr>
        <p:spPr>
          <a:xfrm>
            <a:off x="859464" y="1425116"/>
            <a:ext cx="10719391" cy="1382156"/>
          </a:xfrm>
        </p:spPr>
        <p:txBody>
          <a:bodyPr/>
          <a:lstStyle/>
          <a:p>
            <a:r>
              <a:rPr lang="tr-TR" b="0" i="0" dirty="0">
                <a:solidFill>
                  <a:srgbClr val="212529"/>
                </a:solidFill>
                <a:effectLst/>
                <a:latin typeface="Fira Sans"/>
              </a:rPr>
              <a:t>Devlet Hava Yollarının kurulduğu ilk yıllardaki logosu biraz tartışmalı. Lufthansa Turnası ve Devlet Hava yollarının kuşunu yan yana koyduğumuzda benzerlik hemen göze çarpıyor. </a:t>
            </a:r>
            <a:endParaRPr lang="tr-TR" dirty="0"/>
          </a:p>
        </p:txBody>
      </p:sp>
      <p:pic>
        <p:nvPicPr>
          <p:cNvPr id="2050" name="Picture 2">
            <a:extLst>
              <a:ext uri="{FF2B5EF4-FFF2-40B4-BE49-F238E27FC236}">
                <a16:creationId xmlns:a16="http://schemas.microsoft.com/office/drawing/2014/main" xmlns="" id="{CC5F37DB-EC18-4B1B-B3C5-EAED21C5F2B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056860" y="2807272"/>
            <a:ext cx="5181600" cy="290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203438"/>
      </p:ext>
    </p:extLst>
  </p:cSld>
  <p:clrMapOvr>
    <a:masterClrMapping/>
  </p:clrMapOvr>
</p:sld>
</file>

<file path=ppt/theme/theme1.xml><?xml version="1.0" encoding="utf-8"?>
<a:theme xmlns:a="http://schemas.openxmlformats.org/drawingml/2006/main" name="AngleLinesVTI">
  <a:themeElements>
    <a:clrScheme name="AnalogousFromDarkSeedLeftStep">
      <a:dk1>
        <a:srgbClr val="000000"/>
      </a:dk1>
      <a:lt1>
        <a:srgbClr val="FFFFFF"/>
      </a:lt1>
      <a:dk2>
        <a:srgbClr val="1C2831"/>
      </a:dk2>
      <a:lt2>
        <a:srgbClr val="F0F3F2"/>
      </a:lt2>
      <a:accent1>
        <a:srgbClr val="D8388A"/>
      </a:accent1>
      <a:accent2>
        <a:srgbClr val="C626BA"/>
      </a:accent2>
      <a:accent3>
        <a:srgbClr val="A138D8"/>
      </a:accent3>
      <a:accent4>
        <a:srgbClr val="5B37CA"/>
      </a:accent4>
      <a:accent5>
        <a:srgbClr val="3854D8"/>
      </a:accent5>
      <a:accent6>
        <a:srgbClr val="2685C6"/>
      </a:accent6>
      <a:hlink>
        <a:srgbClr val="3F41BF"/>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otalTime>22</TotalTime>
  <Words>449</Words>
  <Application>Microsoft Office PowerPoint</Application>
  <PresentationFormat>Özel</PresentationFormat>
  <Paragraphs>16</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AngleLinesVTI</vt:lpstr>
      <vt:lpstr>BAŞARILI Türk Markaların ArdIndakİ İLGİNÇ Logo HİKAYELERİ </vt:lpstr>
      <vt:lpstr>Logolar markaların görünen yüzüdür ve kullanıcıyla ilk temas logo üzerinden kurulur.  En iyi ve akılda kalıcı logoların genelde zekice çözülmüş, yaratıcı ve bir fikirden yola çıkmış olduklarını görebilirsiniz.  Dünyadaki en başarılı logoları incelediğimizde 2 temel özellik ön plana çıkıyor.  Basitlik ve iyi bir hikayeye sahip olmak.  </vt:lpstr>
      <vt:lpstr>Ülkemizde genç Cumhuriyet Dönemlerine kadar kökleri uzanan başarılı ve iyi işler yapmış markalar var.  Bugün tasarımlarını beğendiğim, etkileyici hikayeleri olduğunu düşündüğüm 3 yerli marka logosunun nasıl ve kimler tarafından yaratıldığını inceleyeceğiz. </vt:lpstr>
      <vt:lpstr>İstanbul Belediyesi  </vt:lpstr>
      <vt:lpstr>PowerPoint Sunusu</vt:lpstr>
      <vt:lpstr>Ziraat Bankası </vt:lpstr>
      <vt:lpstr>PowerPoint Sunusu</vt:lpstr>
      <vt:lpstr>THY </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Başarılı Türk Markaların Ardındaki İlginç Logo Hikayeleri</dc:title>
  <dc:creator>Didem</dc:creator>
  <cp:lastModifiedBy>Rıza</cp:lastModifiedBy>
  <cp:revision>4</cp:revision>
  <dcterms:created xsi:type="dcterms:W3CDTF">2020-12-08T13:47:42Z</dcterms:created>
  <dcterms:modified xsi:type="dcterms:W3CDTF">2020-12-11T08:56:59Z</dcterms:modified>
</cp:coreProperties>
</file>