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12/8/2020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listelist.com/steve-jobs-hayat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9606543-724B-48B7-90E5-5FE494BBE3EC}"/>
              </a:ext>
            </a:extLst>
          </p:cNvPr>
          <p:cNvPicPr>
            <a:picLocks noChangeAspect="1"/>
          </p:cNvPicPr>
          <p:nvPr/>
        </p:nvPicPr>
        <p:blipFill>
          <a:blip r:embed="rId2"/>
          <a:stretch>
            <a:fillRect/>
          </a:stretch>
        </p:blipFill>
        <p:spPr>
          <a:xfrm>
            <a:off x="3096622" y="919788"/>
            <a:ext cx="5998756" cy="2999378"/>
          </a:xfrm>
          <a:prstGeom prst="rect">
            <a:avLst/>
          </a:prstGeom>
        </p:spPr>
      </p:pic>
      <p:sp>
        <p:nvSpPr>
          <p:cNvPr id="2" name="Başlık 1">
            <a:extLst>
              <a:ext uri="{FF2B5EF4-FFF2-40B4-BE49-F238E27FC236}">
                <a16:creationId xmlns:a16="http://schemas.microsoft.com/office/drawing/2014/main" id="{49D692AE-7594-4E76-9382-B83A24734CD7}"/>
              </a:ext>
            </a:extLst>
          </p:cNvPr>
          <p:cNvSpPr>
            <a:spLocks noGrp="1"/>
          </p:cNvSpPr>
          <p:nvPr>
            <p:ph type="ctrTitle"/>
          </p:nvPr>
        </p:nvSpPr>
        <p:spPr>
          <a:xfrm>
            <a:off x="1421402" y="3065789"/>
            <a:ext cx="8689976" cy="2509213"/>
          </a:xfrm>
        </p:spPr>
        <p:txBody>
          <a:bodyPr>
            <a:normAutofit fontScale="90000"/>
          </a:bodyPr>
          <a:lstStyle/>
          <a:p>
            <a:r>
              <a:rPr lang="tr-TR" b="1" i="0" dirty="0" err="1">
                <a:solidFill>
                  <a:srgbClr val="1E0B0F"/>
                </a:solidFill>
                <a:effectLst/>
                <a:latin typeface="Merriweather"/>
              </a:rPr>
              <a:t>Apple’ın</a:t>
            </a:r>
            <a:r>
              <a:rPr lang="tr-TR" b="1" i="0" dirty="0">
                <a:solidFill>
                  <a:srgbClr val="1E0B0F"/>
                </a:solidFill>
                <a:effectLst/>
                <a:latin typeface="Merriweather"/>
              </a:rPr>
              <a:t> Isırılmış Elma Logosunun Anlamı Ne? Elma Neyi Temsil Ediyor?</a:t>
            </a:r>
            <a:br>
              <a:rPr lang="tr-TR" b="1" i="0" dirty="0">
                <a:solidFill>
                  <a:srgbClr val="1E0B0F"/>
                </a:solidFill>
                <a:effectLst/>
                <a:latin typeface="Merriweather"/>
              </a:rPr>
            </a:br>
            <a:endParaRPr lang="tr-TR" dirty="0"/>
          </a:p>
        </p:txBody>
      </p:sp>
    </p:spTree>
    <p:extLst>
      <p:ext uri="{BB962C8B-B14F-4D97-AF65-F5344CB8AC3E}">
        <p14:creationId xmlns:p14="http://schemas.microsoft.com/office/powerpoint/2010/main" val="115240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034F3A-F2F3-4048-A99C-3AC50DB553D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A65352E-8F71-49A3-B3C0-D5233B80161B}"/>
              </a:ext>
            </a:extLst>
          </p:cNvPr>
          <p:cNvSpPr>
            <a:spLocks noGrp="1"/>
          </p:cNvSpPr>
          <p:nvPr>
            <p:ph sz="quarter" idx="13"/>
          </p:nvPr>
        </p:nvSpPr>
        <p:spPr>
          <a:xfrm>
            <a:off x="989974" y="2997892"/>
            <a:ext cx="5106026" cy="3434806"/>
          </a:xfrm>
        </p:spPr>
        <p:txBody>
          <a:bodyPr>
            <a:normAutofit fontScale="92500" lnSpcReduction="20000"/>
          </a:bodyPr>
          <a:lstStyle/>
          <a:p>
            <a:r>
              <a:rPr lang="tr-TR" b="1" i="0" dirty="0" err="1">
                <a:solidFill>
                  <a:srgbClr val="1E0B0F"/>
                </a:solidFill>
                <a:effectLst/>
                <a:latin typeface="Merriweather"/>
              </a:rPr>
              <a:t>Janoff</a:t>
            </a:r>
            <a:r>
              <a:rPr lang="tr-TR" b="1" i="0" dirty="0">
                <a:solidFill>
                  <a:srgbClr val="1E0B0F"/>
                </a:solidFill>
                <a:effectLst/>
                <a:latin typeface="Merriweather"/>
              </a:rPr>
              <a:t>; 2009 senesinde gerçekleştirdiği röportaj sırasında elmanın kiraz olarak algılanmasından kaygılandığı için ısırık alınmış şekilde çizdiğini belirtti</a:t>
            </a:r>
          </a:p>
          <a:p>
            <a:r>
              <a:rPr lang="tr-TR" b="0" i="0" dirty="0">
                <a:solidFill>
                  <a:srgbClr val="333333"/>
                </a:solidFill>
                <a:effectLst/>
                <a:latin typeface="Roboto"/>
              </a:rPr>
              <a:t>Renk şeritleri ise ilk renkli bilgisayar </a:t>
            </a:r>
            <a:r>
              <a:rPr lang="tr-TR" b="0" i="0" dirty="0" err="1">
                <a:solidFill>
                  <a:srgbClr val="333333"/>
                </a:solidFill>
                <a:effectLst/>
                <a:latin typeface="Roboto"/>
              </a:rPr>
              <a:t>ünvanını</a:t>
            </a:r>
            <a:r>
              <a:rPr lang="tr-TR" b="0" i="0" dirty="0">
                <a:solidFill>
                  <a:srgbClr val="333333"/>
                </a:solidFill>
                <a:effectLst/>
                <a:latin typeface="Roboto"/>
              </a:rPr>
              <a:t> taşıyan Apple II için tasarlanmış bir </a:t>
            </a:r>
            <a:r>
              <a:rPr lang="tr-TR" dirty="0">
                <a:solidFill>
                  <a:srgbClr val="333333"/>
                </a:solidFill>
                <a:latin typeface="Roboto"/>
              </a:rPr>
              <a:t>ayrıntı. </a:t>
            </a:r>
            <a:r>
              <a:rPr lang="tr-TR" dirty="0" err="1">
                <a:solidFill>
                  <a:srgbClr val="333333"/>
                </a:solidFill>
                <a:latin typeface="Roboto"/>
              </a:rPr>
              <a:t>Janoff</a:t>
            </a:r>
            <a:r>
              <a:rPr lang="tr-TR" dirty="0">
                <a:solidFill>
                  <a:srgbClr val="333333"/>
                </a:solidFill>
                <a:latin typeface="Roboto"/>
              </a:rPr>
              <a:t>  </a:t>
            </a:r>
            <a:r>
              <a:rPr lang="tr-TR" b="0" i="0" dirty="0">
                <a:solidFill>
                  <a:srgbClr val="333333"/>
                </a:solidFill>
                <a:effectLst/>
                <a:latin typeface="Roboto"/>
              </a:rPr>
              <a:t>Dönemin </a:t>
            </a:r>
            <a:r>
              <a:rPr lang="tr-TR" b="0" i="0" dirty="0" err="1">
                <a:solidFill>
                  <a:srgbClr val="333333"/>
                </a:solidFill>
                <a:effectLst/>
                <a:latin typeface="Roboto"/>
              </a:rPr>
              <a:t>hippie</a:t>
            </a:r>
            <a:r>
              <a:rPr lang="tr-TR" b="0" i="0" dirty="0">
                <a:solidFill>
                  <a:srgbClr val="333333"/>
                </a:solidFill>
                <a:effectLst/>
                <a:latin typeface="Roboto"/>
              </a:rPr>
              <a:t> kültüründen de beslendiğini kabul ediyor</a:t>
            </a:r>
            <a:endParaRPr lang="tr-TR" dirty="0"/>
          </a:p>
        </p:txBody>
      </p:sp>
      <p:pic>
        <p:nvPicPr>
          <p:cNvPr id="1026" name="Picture 2" descr="apple logo">
            <a:extLst>
              <a:ext uri="{FF2B5EF4-FFF2-40B4-BE49-F238E27FC236}">
                <a16:creationId xmlns:a16="http://schemas.microsoft.com/office/drawing/2014/main" id="{67BC21A8-35BD-48F7-80B6-41277DDDBEAF}"/>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172200" y="2483644"/>
            <a:ext cx="51054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21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D9DF18CE-65D5-42F5-B352-F522F6EF5C1F}"/>
              </a:ext>
            </a:extLst>
          </p:cNvPr>
          <p:cNvSpPr>
            <a:spLocks noGrp="1"/>
          </p:cNvSpPr>
          <p:nvPr>
            <p:ph sz="quarter" idx="14"/>
          </p:nvPr>
        </p:nvSpPr>
        <p:spPr>
          <a:xfrm>
            <a:off x="913149" y="4195022"/>
            <a:ext cx="10364451" cy="1596177"/>
          </a:xfrm>
        </p:spPr>
        <p:txBody>
          <a:bodyPr/>
          <a:lstStyle/>
          <a:p>
            <a:r>
              <a:rPr lang="tr-TR" b="1" i="0" dirty="0">
                <a:solidFill>
                  <a:srgbClr val="1E0B0F"/>
                </a:solidFill>
                <a:effectLst/>
                <a:latin typeface="Merriweather"/>
              </a:rPr>
              <a:t>Şirket, 1998 yılında şu anda daha sade bir renkte olan logosuna geçiş yaptı.</a:t>
            </a:r>
          </a:p>
          <a:p>
            <a:endParaRPr lang="tr-TR" dirty="0"/>
          </a:p>
        </p:txBody>
      </p:sp>
      <p:pic>
        <p:nvPicPr>
          <p:cNvPr id="5" name="Resim 4">
            <a:extLst>
              <a:ext uri="{FF2B5EF4-FFF2-40B4-BE49-F238E27FC236}">
                <a16:creationId xmlns:a16="http://schemas.microsoft.com/office/drawing/2014/main" id="{48E5BA30-4630-419D-8848-C91948ED9BD4}"/>
              </a:ext>
            </a:extLst>
          </p:cNvPr>
          <p:cNvPicPr>
            <a:picLocks noChangeAspect="1"/>
          </p:cNvPicPr>
          <p:nvPr/>
        </p:nvPicPr>
        <p:blipFill>
          <a:blip r:embed="rId2"/>
          <a:stretch>
            <a:fillRect/>
          </a:stretch>
        </p:blipFill>
        <p:spPr>
          <a:xfrm>
            <a:off x="823026" y="1529503"/>
            <a:ext cx="10163175" cy="2266950"/>
          </a:xfrm>
          <a:prstGeom prst="rect">
            <a:avLst/>
          </a:prstGeom>
        </p:spPr>
      </p:pic>
    </p:spTree>
    <p:extLst>
      <p:ext uri="{BB962C8B-B14F-4D97-AF65-F5344CB8AC3E}">
        <p14:creationId xmlns:p14="http://schemas.microsoft.com/office/powerpoint/2010/main" val="311423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1909C9-3108-45F3-AD14-80F777C05A8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3E613C5-7EE3-475D-B257-2072686F5053}"/>
              </a:ext>
            </a:extLst>
          </p:cNvPr>
          <p:cNvSpPr>
            <a:spLocks noGrp="1"/>
          </p:cNvSpPr>
          <p:nvPr>
            <p:ph sz="quarter" idx="13"/>
          </p:nvPr>
        </p:nvSpPr>
        <p:spPr/>
        <p:txBody>
          <a:bodyPr/>
          <a:lstStyle/>
          <a:p>
            <a:r>
              <a:rPr lang="tr-TR" b="0" i="0" dirty="0">
                <a:solidFill>
                  <a:srgbClr val="333333"/>
                </a:solidFill>
                <a:effectLst/>
                <a:latin typeface="Roboto"/>
              </a:rPr>
              <a:t>Apple, dünyanın en büyük ve değerli şirketlerinden biri. Şirketin ürettiği her ürün dünyada trend oluyor. Şirket, 1976′da </a:t>
            </a:r>
            <a:r>
              <a:rPr lang="tr-TR" b="0" i="0" u="none" strike="noStrike" dirty="0">
                <a:solidFill>
                  <a:srgbClr val="F47324"/>
                </a:solidFill>
                <a:effectLst/>
                <a:latin typeface="Roboto"/>
                <a:hlinkClick r:id="rId2"/>
              </a:rPr>
              <a:t>Steve </a:t>
            </a:r>
            <a:r>
              <a:rPr lang="tr-TR" b="0" i="0" u="none" strike="noStrike" dirty="0" err="1">
                <a:solidFill>
                  <a:srgbClr val="F47324"/>
                </a:solidFill>
                <a:effectLst/>
                <a:latin typeface="Roboto"/>
                <a:hlinkClick r:id="rId2"/>
              </a:rPr>
              <a:t>Jobs</a:t>
            </a:r>
            <a:r>
              <a:rPr lang="tr-TR" b="0" i="0" dirty="0" err="1">
                <a:solidFill>
                  <a:srgbClr val="333333"/>
                </a:solidFill>
                <a:effectLst/>
                <a:latin typeface="Roboto"/>
              </a:rPr>
              <a:t>‘un</a:t>
            </a:r>
            <a:r>
              <a:rPr lang="tr-TR" b="0" i="0" dirty="0">
                <a:solidFill>
                  <a:srgbClr val="333333"/>
                </a:solidFill>
                <a:effectLst/>
                <a:latin typeface="Roboto"/>
              </a:rPr>
              <a:t> evinin garajında kuruldu. O zamandan bu zamana kadar ise marka değerine değer katarak ilerledi. Bugün elma logosu görünce ilk olarak Apple markasını düşünüyoruz. Peki </a:t>
            </a:r>
            <a:r>
              <a:rPr lang="tr-TR" b="0" i="0" dirty="0" err="1">
                <a:solidFill>
                  <a:srgbClr val="333333"/>
                </a:solidFill>
                <a:effectLst/>
                <a:latin typeface="Roboto"/>
              </a:rPr>
              <a:t>Apple’ın</a:t>
            </a:r>
            <a:r>
              <a:rPr lang="tr-TR" b="0" i="0" dirty="0">
                <a:solidFill>
                  <a:srgbClr val="333333"/>
                </a:solidFill>
                <a:effectLst/>
                <a:latin typeface="Roboto"/>
              </a:rPr>
              <a:t> bu ısırılmış elma logosu nereden geliyor?</a:t>
            </a:r>
            <a:endParaRPr lang="tr-TR" dirty="0"/>
          </a:p>
        </p:txBody>
      </p:sp>
    </p:spTree>
    <p:extLst>
      <p:ext uri="{BB962C8B-B14F-4D97-AF65-F5344CB8AC3E}">
        <p14:creationId xmlns:p14="http://schemas.microsoft.com/office/powerpoint/2010/main" val="33182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D9D141E5-FF1A-458D-9EFB-096CC4F0EF55}"/>
              </a:ext>
            </a:extLst>
          </p:cNvPr>
          <p:cNvSpPr>
            <a:spLocks noGrp="1"/>
          </p:cNvSpPr>
          <p:nvPr>
            <p:ph type="title"/>
          </p:nvPr>
        </p:nvSpPr>
        <p:spPr/>
        <p:txBody>
          <a:bodyPr/>
          <a:lstStyle/>
          <a:p>
            <a:endParaRPr lang="tr-TR"/>
          </a:p>
        </p:txBody>
      </p:sp>
      <p:sp>
        <p:nvSpPr>
          <p:cNvPr id="5" name="İçerik Yer Tutucusu 4">
            <a:extLst>
              <a:ext uri="{FF2B5EF4-FFF2-40B4-BE49-F238E27FC236}">
                <a16:creationId xmlns:a16="http://schemas.microsoft.com/office/drawing/2014/main" id="{1F705FC3-08DB-43B3-A13D-72D628684F26}"/>
              </a:ext>
            </a:extLst>
          </p:cNvPr>
          <p:cNvSpPr>
            <a:spLocks noGrp="1"/>
          </p:cNvSpPr>
          <p:nvPr>
            <p:ph sz="quarter" idx="13"/>
          </p:nvPr>
        </p:nvSpPr>
        <p:spPr>
          <a:xfrm>
            <a:off x="913775" y="2664804"/>
            <a:ext cx="5106026" cy="3424107"/>
          </a:xfrm>
        </p:spPr>
        <p:txBody>
          <a:bodyPr/>
          <a:lstStyle/>
          <a:p>
            <a:pPr algn="l" fontAlgn="base"/>
            <a:r>
              <a:rPr lang="tr-TR" b="1" i="0" dirty="0">
                <a:solidFill>
                  <a:srgbClr val="1E0B0F"/>
                </a:solidFill>
                <a:effectLst/>
                <a:latin typeface="Merriweather"/>
              </a:rPr>
              <a:t>Dünyanın en büyük şirketlerinden biri olan Apple 1976 yılında Steve </a:t>
            </a:r>
            <a:r>
              <a:rPr lang="tr-TR" b="1" i="0" dirty="0" err="1">
                <a:solidFill>
                  <a:srgbClr val="1E0B0F"/>
                </a:solidFill>
                <a:effectLst/>
                <a:latin typeface="Merriweather"/>
              </a:rPr>
              <a:t>Jobs</a:t>
            </a:r>
            <a:r>
              <a:rPr lang="tr-TR" b="1" i="0" dirty="0">
                <a:solidFill>
                  <a:srgbClr val="1E0B0F"/>
                </a:solidFill>
                <a:effectLst/>
                <a:latin typeface="Merriweather"/>
              </a:rPr>
              <a:t> ve Steve </a:t>
            </a:r>
            <a:r>
              <a:rPr lang="tr-TR" b="1" i="0" dirty="0" err="1">
                <a:solidFill>
                  <a:srgbClr val="1E0B0F"/>
                </a:solidFill>
                <a:effectLst/>
                <a:latin typeface="Merriweather"/>
              </a:rPr>
              <a:t>Wozniak</a:t>
            </a:r>
            <a:r>
              <a:rPr lang="tr-TR" b="1" i="0" dirty="0">
                <a:solidFill>
                  <a:srgbClr val="1E0B0F"/>
                </a:solidFill>
                <a:effectLst/>
                <a:latin typeface="Merriweather"/>
              </a:rPr>
              <a:t> tarafından kuruldu. İki deha yepyeni bir bilgisayar geliştirdi ve şirketlerine “Apple” adını verdiler</a:t>
            </a:r>
          </a:p>
          <a:p>
            <a:br>
              <a:rPr lang="tr-TR" dirty="0"/>
            </a:br>
            <a:endParaRPr lang="tr-TR" dirty="0"/>
          </a:p>
        </p:txBody>
      </p:sp>
      <p:pic>
        <p:nvPicPr>
          <p:cNvPr id="7" name="İçerik Yer Tutucusu 6">
            <a:extLst>
              <a:ext uri="{FF2B5EF4-FFF2-40B4-BE49-F238E27FC236}">
                <a16:creationId xmlns:a16="http://schemas.microsoft.com/office/drawing/2014/main" id="{A5EB2A07-9782-4582-AD44-2CC6A7FDC3D6}"/>
              </a:ext>
            </a:extLst>
          </p:cNvPr>
          <p:cNvPicPr>
            <a:picLocks noGrp="1" noChangeAspect="1"/>
          </p:cNvPicPr>
          <p:nvPr>
            <p:ph sz="quarter" idx="14"/>
          </p:nvPr>
        </p:nvPicPr>
        <p:blipFill>
          <a:blip r:embed="rId2"/>
          <a:stretch>
            <a:fillRect/>
          </a:stretch>
        </p:blipFill>
        <p:spPr>
          <a:xfrm>
            <a:off x="6442075" y="1616149"/>
            <a:ext cx="5566734" cy="4175051"/>
          </a:xfrm>
          <a:prstGeom prst="rect">
            <a:avLst/>
          </a:prstGeom>
        </p:spPr>
      </p:pic>
    </p:spTree>
    <p:extLst>
      <p:ext uri="{BB962C8B-B14F-4D97-AF65-F5344CB8AC3E}">
        <p14:creationId xmlns:p14="http://schemas.microsoft.com/office/powerpoint/2010/main" val="847657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AD26F4-0893-4DA9-88C3-10ECE28F5A9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CB11C16-6456-4FC6-8ED9-5BF84BD84903}"/>
              </a:ext>
            </a:extLst>
          </p:cNvPr>
          <p:cNvSpPr>
            <a:spLocks noGrp="1"/>
          </p:cNvSpPr>
          <p:nvPr>
            <p:ph sz="quarter" idx="13"/>
          </p:nvPr>
        </p:nvSpPr>
        <p:spPr/>
        <p:txBody>
          <a:bodyPr>
            <a:normAutofit fontScale="92500" lnSpcReduction="20000"/>
          </a:bodyPr>
          <a:lstStyle/>
          <a:p>
            <a:r>
              <a:rPr lang="tr-TR" b="1" i="0" dirty="0">
                <a:solidFill>
                  <a:srgbClr val="1E0B0F"/>
                </a:solidFill>
                <a:effectLst/>
                <a:latin typeface="Merriweather"/>
              </a:rPr>
              <a:t>İkilinin bu ismi seçmeleri ise </a:t>
            </a:r>
            <a:r>
              <a:rPr lang="tr-TR" b="1" i="0" dirty="0" err="1">
                <a:solidFill>
                  <a:srgbClr val="1E0B0F"/>
                </a:solidFill>
                <a:effectLst/>
                <a:latin typeface="Merriweather"/>
              </a:rPr>
              <a:t>Jobs’un</a:t>
            </a:r>
            <a:r>
              <a:rPr lang="tr-TR" b="1" i="0" dirty="0">
                <a:solidFill>
                  <a:srgbClr val="1E0B0F"/>
                </a:solidFill>
                <a:effectLst/>
                <a:latin typeface="Merriweather"/>
              </a:rPr>
              <a:t> bu ismin eğlenceli olduğunu düşünmesiydi. </a:t>
            </a:r>
            <a:r>
              <a:rPr lang="tr-TR" b="1" i="0" dirty="0" err="1">
                <a:solidFill>
                  <a:srgbClr val="1E0B0F"/>
                </a:solidFill>
                <a:effectLst/>
                <a:latin typeface="Merriweather"/>
              </a:rPr>
              <a:t>Jobs</a:t>
            </a:r>
            <a:r>
              <a:rPr lang="tr-TR" b="1" i="0" dirty="0">
                <a:solidFill>
                  <a:srgbClr val="1E0B0F"/>
                </a:solidFill>
                <a:effectLst/>
                <a:latin typeface="Merriweather"/>
              </a:rPr>
              <a:t> ve </a:t>
            </a:r>
            <a:r>
              <a:rPr lang="tr-TR" b="1" i="0" dirty="0" err="1">
                <a:solidFill>
                  <a:srgbClr val="1E0B0F"/>
                </a:solidFill>
                <a:effectLst/>
                <a:latin typeface="Merriweather"/>
              </a:rPr>
              <a:t>Wozniak</a:t>
            </a:r>
            <a:r>
              <a:rPr lang="tr-TR" b="1" i="0" dirty="0">
                <a:solidFill>
                  <a:srgbClr val="1E0B0F"/>
                </a:solidFill>
                <a:effectLst/>
                <a:latin typeface="Merriweather"/>
              </a:rPr>
              <a:t> şirketlerinin isim hikayelerini verdikleri farklı röportajlarda şöyle anlattı;</a:t>
            </a:r>
          </a:p>
          <a:p>
            <a:r>
              <a:rPr lang="tr-TR" b="0" i="0" dirty="0">
                <a:solidFill>
                  <a:srgbClr val="333333"/>
                </a:solidFill>
                <a:effectLst/>
                <a:latin typeface="Roboto"/>
              </a:rPr>
              <a:t>Steve </a:t>
            </a:r>
            <a:r>
              <a:rPr lang="tr-TR" b="0" i="0" dirty="0" err="1">
                <a:solidFill>
                  <a:srgbClr val="333333"/>
                </a:solidFill>
                <a:effectLst/>
                <a:latin typeface="Roboto"/>
              </a:rPr>
              <a:t>Jobs</a:t>
            </a:r>
            <a:r>
              <a:rPr lang="tr-TR" b="0" i="0" dirty="0">
                <a:solidFill>
                  <a:srgbClr val="333333"/>
                </a:solidFill>
                <a:effectLst/>
                <a:latin typeface="Roboto"/>
              </a:rPr>
              <a:t>; “O dönemde meyve diyetlerimden birini yapıyordum. Bir elma çiftliğinden gelmiştim ve bu ismin göz korkutucu olmadığını, aksine eğlenceli ve canlı olduğunu düşündüm.”</a:t>
            </a:r>
            <a:endParaRPr lang="tr-TR" b="1" i="0" dirty="0">
              <a:solidFill>
                <a:srgbClr val="1E0B0F"/>
              </a:solidFill>
              <a:effectLst/>
              <a:latin typeface="Merriweather"/>
            </a:endParaRPr>
          </a:p>
          <a:p>
            <a:endParaRPr lang="tr-TR" dirty="0"/>
          </a:p>
        </p:txBody>
      </p:sp>
      <p:pic>
        <p:nvPicPr>
          <p:cNvPr id="5" name="İçerik Yer Tutucusu 4">
            <a:extLst>
              <a:ext uri="{FF2B5EF4-FFF2-40B4-BE49-F238E27FC236}">
                <a16:creationId xmlns:a16="http://schemas.microsoft.com/office/drawing/2014/main" id="{EE1B7F70-5430-45E3-A110-AA0815047284}"/>
              </a:ext>
            </a:extLst>
          </p:cNvPr>
          <p:cNvPicPr>
            <a:picLocks noGrp="1" noChangeAspect="1"/>
          </p:cNvPicPr>
          <p:nvPr>
            <p:ph sz="quarter" idx="14"/>
          </p:nvPr>
        </p:nvPicPr>
        <p:blipFill>
          <a:blip r:embed="rId2"/>
          <a:stretch>
            <a:fillRect/>
          </a:stretch>
        </p:blipFill>
        <p:spPr>
          <a:xfrm>
            <a:off x="6172200" y="2644747"/>
            <a:ext cx="5105400" cy="2868669"/>
          </a:xfrm>
          <a:prstGeom prst="rect">
            <a:avLst/>
          </a:prstGeom>
        </p:spPr>
      </p:pic>
    </p:spTree>
    <p:extLst>
      <p:ext uri="{BB962C8B-B14F-4D97-AF65-F5344CB8AC3E}">
        <p14:creationId xmlns:p14="http://schemas.microsoft.com/office/powerpoint/2010/main" val="415345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DBE745-AB20-476C-980B-2448F06282E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9D3474C-96AF-4460-ACDE-F52DB4EFDF3C}"/>
              </a:ext>
            </a:extLst>
          </p:cNvPr>
          <p:cNvSpPr>
            <a:spLocks noGrp="1"/>
          </p:cNvSpPr>
          <p:nvPr>
            <p:ph sz="quarter" idx="13"/>
          </p:nvPr>
        </p:nvSpPr>
        <p:spPr>
          <a:xfrm>
            <a:off x="913773" y="2367092"/>
            <a:ext cx="10364451" cy="3424107"/>
          </a:xfrm>
        </p:spPr>
        <p:txBody>
          <a:bodyPr>
            <a:normAutofit/>
          </a:bodyPr>
          <a:lstStyle/>
          <a:p>
            <a:r>
              <a:rPr lang="tr-TR" b="0" i="0" dirty="0">
                <a:solidFill>
                  <a:srgbClr val="333333"/>
                </a:solidFill>
                <a:effectLst/>
                <a:latin typeface="Roboto"/>
              </a:rPr>
              <a:t>Steve </a:t>
            </a:r>
            <a:r>
              <a:rPr lang="tr-TR" b="0" i="0" dirty="0" err="1">
                <a:solidFill>
                  <a:srgbClr val="333333"/>
                </a:solidFill>
                <a:effectLst/>
                <a:latin typeface="Roboto"/>
              </a:rPr>
              <a:t>Wozniak</a:t>
            </a:r>
            <a:r>
              <a:rPr lang="tr-TR" b="0" i="0" dirty="0">
                <a:solidFill>
                  <a:srgbClr val="333333"/>
                </a:solidFill>
                <a:effectLst/>
                <a:latin typeface="Roboto"/>
              </a:rPr>
              <a:t>; “Ortaklığımız için bir isim bulmamızdan birkaç hafta sonraydı. Steve </a:t>
            </a:r>
            <a:r>
              <a:rPr lang="tr-TR" b="0" i="0" dirty="0" err="1">
                <a:solidFill>
                  <a:srgbClr val="333333"/>
                </a:solidFill>
                <a:effectLst/>
                <a:latin typeface="Roboto"/>
              </a:rPr>
              <a:t>Jobs’u</a:t>
            </a:r>
            <a:r>
              <a:rPr lang="tr-TR" b="0" i="0" dirty="0">
                <a:solidFill>
                  <a:srgbClr val="333333"/>
                </a:solidFill>
                <a:effectLst/>
                <a:latin typeface="Roboto"/>
              </a:rPr>
              <a:t> havaalanından almıştım, Oregon’dan dönüyordu, ‘elma bahçesi’ dediği yerden. Steve bir isim önerdi; Apple </a:t>
            </a:r>
            <a:r>
              <a:rPr lang="tr-TR" b="0" i="0" dirty="0" err="1">
                <a:solidFill>
                  <a:srgbClr val="333333"/>
                </a:solidFill>
                <a:effectLst/>
                <a:latin typeface="Roboto"/>
              </a:rPr>
              <a:t>Computer</a:t>
            </a:r>
            <a:r>
              <a:rPr lang="tr-TR" b="0" i="0" dirty="0">
                <a:solidFill>
                  <a:srgbClr val="333333"/>
                </a:solidFill>
                <a:effectLst/>
                <a:latin typeface="Roboto"/>
              </a:rPr>
              <a:t>. Ağzımdan çıkan ilk yorum “Peki ama Apple </a:t>
            </a:r>
            <a:r>
              <a:rPr lang="tr-TR" b="0" i="0" dirty="0" err="1">
                <a:solidFill>
                  <a:srgbClr val="333333"/>
                </a:solidFill>
                <a:effectLst/>
                <a:latin typeface="Roboto"/>
              </a:rPr>
              <a:t>Records</a:t>
            </a:r>
            <a:r>
              <a:rPr lang="tr-TR" b="0" i="0" dirty="0">
                <a:solidFill>
                  <a:srgbClr val="333333"/>
                </a:solidFill>
                <a:effectLst/>
                <a:latin typeface="Roboto"/>
              </a:rPr>
              <a:t>?” oldu. Bu, Beatles’a ait olan plak şirketiydi. İkimiz de kulağa daha teknik gelen isimler bulmaya çalıştık ama aklımıza pek iyi seçenekler gelmedi. Apple çok daha iyiydi, aklımıza gelen bütün isimlerden daha iyiydi.”</a:t>
            </a:r>
            <a:endParaRPr lang="tr-TR" dirty="0"/>
          </a:p>
        </p:txBody>
      </p:sp>
    </p:spTree>
    <p:extLst>
      <p:ext uri="{BB962C8B-B14F-4D97-AF65-F5344CB8AC3E}">
        <p14:creationId xmlns:p14="http://schemas.microsoft.com/office/powerpoint/2010/main" val="372067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6ED45E-EB8D-4E78-BB44-18AE4ABBB5B3}"/>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7C8A9C90-C2D9-42CE-828B-F6F342EF8368}"/>
              </a:ext>
            </a:extLst>
          </p:cNvPr>
          <p:cNvSpPr>
            <a:spLocks noGrp="1"/>
          </p:cNvSpPr>
          <p:nvPr>
            <p:ph sz="quarter" idx="13"/>
          </p:nvPr>
        </p:nvSpPr>
        <p:spPr>
          <a:xfrm>
            <a:off x="913774" y="3264195"/>
            <a:ext cx="5106026" cy="2527004"/>
          </a:xfrm>
        </p:spPr>
        <p:txBody>
          <a:bodyPr/>
          <a:lstStyle/>
          <a:p>
            <a:r>
              <a:rPr lang="tr-TR" b="1" i="0" dirty="0">
                <a:solidFill>
                  <a:srgbClr val="1E0B0F"/>
                </a:solidFill>
                <a:effectLst/>
                <a:latin typeface="Merriweather"/>
              </a:rPr>
              <a:t>Kurulduğu günden bu yana dek Apple, bir şirketten daha fazlasına dönüştü ve bir yaşam tarzının sembolü haline geldi</a:t>
            </a:r>
          </a:p>
          <a:p>
            <a:endParaRPr lang="tr-TR" dirty="0"/>
          </a:p>
        </p:txBody>
      </p:sp>
      <p:pic>
        <p:nvPicPr>
          <p:cNvPr id="5" name="İçerik Yer Tutucusu 4">
            <a:extLst>
              <a:ext uri="{FF2B5EF4-FFF2-40B4-BE49-F238E27FC236}">
                <a16:creationId xmlns:a16="http://schemas.microsoft.com/office/drawing/2014/main" id="{7F020865-4AD0-4466-9CE1-D990EE0A0A17}"/>
              </a:ext>
            </a:extLst>
          </p:cNvPr>
          <p:cNvPicPr>
            <a:picLocks noGrp="1" noChangeAspect="1"/>
          </p:cNvPicPr>
          <p:nvPr>
            <p:ph sz="quarter" idx="14"/>
          </p:nvPr>
        </p:nvPicPr>
        <p:blipFill>
          <a:blip r:embed="rId2"/>
          <a:stretch>
            <a:fillRect/>
          </a:stretch>
        </p:blipFill>
        <p:spPr>
          <a:xfrm>
            <a:off x="6172200" y="2716977"/>
            <a:ext cx="5105400" cy="2724209"/>
          </a:xfrm>
          <a:prstGeom prst="rect">
            <a:avLst/>
          </a:prstGeom>
        </p:spPr>
      </p:pic>
    </p:spTree>
    <p:extLst>
      <p:ext uri="{BB962C8B-B14F-4D97-AF65-F5344CB8AC3E}">
        <p14:creationId xmlns:p14="http://schemas.microsoft.com/office/powerpoint/2010/main" val="184641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A2DE2D-2894-4F60-BBE8-4183DF26506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AA129D7-B36A-4CA3-A8EB-8C08EBEE857D}"/>
              </a:ext>
            </a:extLst>
          </p:cNvPr>
          <p:cNvSpPr>
            <a:spLocks noGrp="1"/>
          </p:cNvSpPr>
          <p:nvPr>
            <p:ph sz="quarter" idx="13"/>
          </p:nvPr>
        </p:nvSpPr>
        <p:spPr>
          <a:xfrm>
            <a:off x="913775" y="2940973"/>
            <a:ext cx="5106026" cy="2276215"/>
          </a:xfrm>
        </p:spPr>
        <p:txBody>
          <a:bodyPr/>
          <a:lstStyle/>
          <a:p>
            <a:r>
              <a:rPr lang="tr-TR" b="1" i="0" dirty="0" err="1">
                <a:solidFill>
                  <a:srgbClr val="1E0B0F"/>
                </a:solidFill>
                <a:effectLst/>
                <a:latin typeface="Merriweather"/>
              </a:rPr>
              <a:t>Apple’ın</a:t>
            </a:r>
            <a:r>
              <a:rPr lang="tr-TR" b="1" i="0" dirty="0">
                <a:solidFill>
                  <a:srgbClr val="1E0B0F"/>
                </a:solidFill>
                <a:effectLst/>
                <a:latin typeface="Merriweather"/>
              </a:rPr>
              <a:t> çok beğenilen logosu da günümüz popüler kültürünün bir parçası. Peki </a:t>
            </a:r>
            <a:r>
              <a:rPr lang="tr-TR" b="1" i="0" dirty="0" err="1">
                <a:solidFill>
                  <a:srgbClr val="1E0B0F"/>
                </a:solidFill>
                <a:effectLst/>
                <a:latin typeface="Merriweather"/>
              </a:rPr>
              <a:t>Apple’ın</a:t>
            </a:r>
            <a:r>
              <a:rPr lang="tr-TR" b="1" i="0" dirty="0">
                <a:solidFill>
                  <a:srgbClr val="1E0B0F"/>
                </a:solidFill>
                <a:effectLst/>
                <a:latin typeface="Merriweather"/>
              </a:rPr>
              <a:t> logosundaki elma nereden geliyor, neyi temsil ediyor?</a:t>
            </a:r>
          </a:p>
          <a:p>
            <a:endParaRPr lang="tr-TR" dirty="0"/>
          </a:p>
        </p:txBody>
      </p:sp>
      <p:pic>
        <p:nvPicPr>
          <p:cNvPr id="5" name="İçerik Yer Tutucusu 4">
            <a:extLst>
              <a:ext uri="{FF2B5EF4-FFF2-40B4-BE49-F238E27FC236}">
                <a16:creationId xmlns:a16="http://schemas.microsoft.com/office/drawing/2014/main" id="{070579F9-DBA9-43E3-84BC-58F9D735534B}"/>
              </a:ext>
            </a:extLst>
          </p:cNvPr>
          <p:cNvPicPr>
            <a:picLocks noGrp="1" noChangeAspect="1"/>
          </p:cNvPicPr>
          <p:nvPr>
            <p:ph sz="quarter" idx="14"/>
          </p:nvPr>
        </p:nvPicPr>
        <p:blipFill>
          <a:blip r:embed="rId2"/>
          <a:stretch>
            <a:fillRect/>
          </a:stretch>
        </p:blipFill>
        <p:spPr>
          <a:xfrm>
            <a:off x="6172200" y="2642762"/>
            <a:ext cx="5105400" cy="2872638"/>
          </a:xfrm>
          <a:prstGeom prst="rect">
            <a:avLst/>
          </a:prstGeom>
        </p:spPr>
      </p:pic>
    </p:spTree>
    <p:extLst>
      <p:ext uri="{BB962C8B-B14F-4D97-AF65-F5344CB8AC3E}">
        <p14:creationId xmlns:p14="http://schemas.microsoft.com/office/powerpoint/2010/main" val="181853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E0DA2F5-D488-47F4-9DD8-8461D89FDD88}"/>
              </a:ext>
            </a:extLst>
          </p:cNvPr>
          <p:cNvPicPr>
            <a:picLocks noGrp="1" noChangeAspect="1"/>
          </p:cNvPicPr>
          <p:nvPr>
            <p:ph sz="quarter" idx="13"/>
          </p:nvPr>
        </p:nvPicPr>
        <p:blipFill>
          <a:blip r:embed="rId2"/>
          <a:stretch>
            <a:fillRect/>
          </a:stretch>
        </p:blipFill>
        <p:spPr>
          <a:xfrm>
            <a:off x="1154046" y="223284"/>
            <a:ext cx="4401447" cy="6411431"/>
          </a:xfrm>
          <a:prstGeom prst="rect">
            <a:avLst/>
          </a:prstGeom>
        </p:spPr>
      </p:pic>
      <p:sp>
        <p:nvSpPr>
          <p:cNvPr id="4" name="İçerik Yer Tutucusu 3">
            <a:extLst>
              <a:ext uri="{FF2B5EF4-FFF2-40B4-BE49-F238E27FC236}">
                <a16:creationId xmlns:a16="http://schemas.microsoft.com/office/drawing/2014/main" id="{95694E2B-EC1A-4FC0-8FA8-C642D51D7974}"/>
              </a:ext>
            </a:extLst>
          </p:cNvPr>
          <p:cNvSpPr>
            <a:spLocks noGrp="1"/>
          </p:cNvSpPr>
          <p:nvPr>
            <p:ph sz="quarter" idx="14"/>
          </p:nvPr>
        </p:nvSpPr>
        <p:spPr>
          <a:xfrm>
            <a:off x="6096000" y="1095155"/>
            <a:ext cx="5105400" cy="5015022"/>
          </a:xfrm>
        </p:spPr>
        <p:txBody>
          <a:bodyPr>
            <a:normAutofit/>
          </a:bodyPr>
          <a:lstStyle/>
          <a:p>
            <a:r>
              <a:rPr lang="tr-TR" b="1" i="0" dirty="0">
                <a:solidFill>
                  <a:srgbClr val="1E0B0F"/>
                </a:solidFill>
                <a:effectLst/>
                <a:latin typeface="Merriweather"/>
              </a:rPr>
              <a:t>Öncelikle bu logo Apple ile bilinmesine rağmen aslında ilk Apple logosunda Isaac Newton bulunuyordu. Bilindiği üzere efsaneye göre Newton ağacın altında otururken başına bir elma düştü ve bu şekilde yer çekimini keşfetti. </a:t>
            </a:r>
            <a:r>
              <a:rPr lang="tr-TR" b="0" i="0" dirty="0">
                <a:solidFill>
                  <a:srgbClr val="333333"/>
                </a:solidFill>
                <a:effectLst/>
                <a:latin typeface="Roboto"/>
              </a:rPr>
              <a:t>İngiliz fizikçi, matematikçi, astronom, mucit, filozof ve teolog olan Newton’un başına elma düştüğü o sahne ilk Apple logosunda yer alıyordu.</a:t>
            </a:r>
            <a:endParaRPr lang="tr-TR" b="1" i="0" dirty="0">
              <a:solidFill>
                <a:srgbClr val="1E0B0F"/>
              </a:solidFill>
              <a:effectLst/>
              <a:latin typeface="Merriweather"/>
            </a:endParaRPr>
          </a:p>
          <a:p>
            <a:endParaRPr lang="tr-TR" dirty="0"/>
          </a:p>
        </p:txBody>
      </p:sp>
    </p:spTree>
    <p:extLst>
      <p:ext uri="{BB962C8B-B14F-4D97-AF65-F5344CB8AC3E}">
        <p14:creationId xmlns:p14="http://schemas.microsoft.com/office/powerpoint/2010/main" val="176083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8A2921-2680-4AD5-BF67-D50CC3A026A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3C06C78-E970-445A-92A6-EF8019EE81EF}"/>
              </a:ext>
            </a:extLst>
          </p:cNvPr>
          <p:cNvSpPr>
            <a:spLocks noGrp="1"/>
          </p:cNvSpPr>
          <p:nvPr>
            <p:ph sz="quarter" idx="13"/>
          </p:nvPr>
        </p:nvSpPr>
        <p:spPr>
          <a:xfrm>
            <a:off x="913775" y="2834926"/>
            <a:ext cx="5106026" cy="2662108"/>
          </a:xfrm>
        </p:spPr>
        <p:txBody>
          <a:bodyPr/>
          <a:lstStyle/>
          <a:p>
            <a:r>
              <a:rPr lang="tr-TR" b="1" i="0" dirty="0">
                <a:solidFill>
                  <a:srgbClr val="1E0B0F"/>
                </a:solidFill>
                <a:effectLst/>
                <a:latin typeface="Merriweather"/>
              </a:rPr>
              <a:t>1976 yılında ise </a:t>
            </a:r>
            <a:r>
              <a:rPr lang="tr-TR" b="1" i="0" dirty="0" err="1">
                <a:solidFill>
                  <a:srgbClr val="1E0B0F"/>
                </a:solidFill>
                <a:effectLst/>
                <a:latin typeface="Merriweather"/>
              </a:rPr>
              <a:t>Apple’ın</a:t>
            </a:r>
            <a:r>
              <a:rPr lang="tr-TR" b="1" i="0" dirty="0">
                <a:solidFill>
                  <a:srgbClr val="1E0B0F"/>
                </a:solidFill>
                <a:effectLst/>
                <a:latin typeface="Merriweather"/>
              </a:rPr>
              <a:t> logosunun tasarımcısı </a:t>
            </a:r>
            <a:r>
              <a:rPr lang="tr-TR" b="1" i="0" dirty="0" err="1">
                <a:solidFill>
                  <a:srgbClr val="1E0B0F"/>
                </a:solidFill>
                <a:effectLst/>
                <a:latin typeface="Merriweather"/>
              </a:rPr>
              <a:t>Rob</a:t>
            </a:r>
            <a:r>
              <a:rPr lang="tr-TR" b="1" i="0" dirty="0">
                <a:solidFill>
                  <a:srgbClr val="1E0B0F"/>
                </a:solidFill>
                <a:effectLst/>
                <a:latin typeface="Merriweather"/>
              </a:rPr>
              <a:t> </a:t>
            </a:r>
            <a:r>
              <a:rPr lang="tr-TR" b="1" i="0" dirty="0" err="1">
                <a:solidFill>
                  <a:srgbClr val="1E0B0F"/>
                </a:solidFill>
                <a:effectLst/>
                <a:latin typeface="Merriweather"/>
              </a:rPr>
              <a:t>Janoff</a:t>
            </a:r>
            <a:r>
              <a:rPr lang="tr-TR" b="1" i="0" dirty="0">
                <a:solidFill>
                  <a:srgbClr val="1E0B0F"/>
                </a:solidFill>
                <a:effectLst/>
                <a:latin typeface="Merriweather"/>
              </a:rPr>
              <a:t> bu logo yerine ısırılmış bir elma logosu tasarladı. Bu logoda ise renkli şeritler bulunuyordu. Peki neden renkliydi ve ısırılmış bir elma tercih edildi?</a:t>
            </a:r>
          </a:p>
          <a:p>
            <a:endParaRPr lang="tr-TR" dirty="0"/>
          </a:p>
        </p:txBody>
      </p:sp>
      <p:pic>
        <p:nvPicPr>
          <p:cNvPr id="5" name="İçerik Yer Tutucusu 4">
            <a:extLst>
              <a:ext uri="{FF2B5EF4-FFF2-40B4-BE49-F238E27FC236}">
                <a16:creationId xmlns:a16="http://schemas.microsoft.com/office/drawing/2014/main" id="{99D9C625-1227-44B3-A4CA-CBBE5FFEF94B}"/>
              </a:ext>
            </a:extLst>
          </p:cNvPr>
          <p:cNvPicPr>
            <a:picLocks noGrp="1" noChangeAspect="1"/>
          </p:cNvPicPr>
          <p:nvPr>
            <p:ph sz="quarter" idx="14"/>
          </p:nvPr>
        </p:nvPicPr>
        <p:blipFill>
          <a:blip r:embed="rId2"/>
          <a:stretch>
            <a:fillRect/>
          </a:stretch>
        </p:blipFill>
        <p:spPr>
          <a:xfrm>
            <a:off x="6172200" y="2374663"/>
            <a:ext cx="5105400" cy="3408836"/>
          </a:xfrm>
          <a:prstGeom prst="rect">
            <a:avLst/>
          </a:prstGeom>
        </p:spPr>
      </p:pic>
    </p:spTree>
    <p:extLst>
      <p:ext uri="{BB962C8B-B14F-4D97-AF65-F5344CB8AC3E}">
        <p14:creationId xmlns:p14="http://schemas.microsoft.com/office/powerpoint/2010/main" val="508459725"/>
      </p:ext>
    </p:extLst>
  </p:cSld>
  <p:clrMapOvr>
    <a:masterClrMapping/>
  </p:clrMapOvr>
</p:sld>
</file>

<file path=ppt/theme/theme1.xml><?xml version="1.0" encoding="utf-8"?>
<a:theme xmlns:a="http://schemas.openxmlformats.org/drawingml/2006/main" name="Dam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TM04033925[[fn=Damla]]</Template>
  <TotalTime>15</TotalTime>
  <Words>433</Words>
  <Application>Microsoft Office PowerPoint</Application>
  <PresentationFormat>Geniş ekran</PresentationFormat>
  <Paragraphs>14</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Merriweather</vt:lpstr>
      <vt:lpstr>Roboto</vt:lpstr>
      <vt:lpstr>Tw Cen MT</vt:lpstr>
      <vt:lpstr>Damla</vt:lpstr>
      <vt:lpstr>Apple’ın Isırılmış Elma Logosunun Anlamı Ne? Elma Neyi Temsil Ediyor?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Apple’ın Isırılmış Elma Logosunun Anlamı Ne? Elma Neyi Temsil Ediyor?</dc:title>
  <dc:creator>Didem</dc:creator>
  <cp:lastModifiedBy>Didem</cp:lastModifiedBy>
  <cp:revision>2</cp:revision>
  <dcterms:created xsi:type="dcterms:W3CDTF">2020-12-08T14:22:31Z</dcterms:created>
  <dcterms:modified xsi:type="dcterms:W3CDTF">2020-12-08T14:38:17Z</dcterms:modified>
</cp:coreProperties>
</file>