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TEKNOLOJİ VE TASARIM </a:t>
            </a:r>
            <a:b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tr-TR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DERSİNİ TANIYALIM</a:t>
            </a:r>
            <a:endParaRPr lang="tr-TR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SINIF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642032"/>
            <a:ext cx="2808312" cy="10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7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Gönye, cetvel, pergel, makas, yapıştırıcı</a:t>
            </a:r>
          </a:p>
          <a:p>
            <a:r>
              <a:rPr lang="tr-TR" dirty="0" smtClean="0"/>
              <a:t>80-100 sayfa telli kareli büyük defter</a:t>
            </a:r>
          </a:p>
          <a:p>
            <a:r>
              <a:rPr lang="tr-TR" dirty="0" smtClean="0"/>
              <a:t>Kuru boya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Gerekli Araçlar ve Gereçler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7" r="1509" b="16101"/>
          <a:stretch/>
        </p:blipFill>
        <p:spPr>
          <a:xfrm>
            <a:off x="4283968" y="4725143"/>
            <a:ext cx="1773836" cy="18927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04" y="3389592"/>
            <a:ext cx="3356992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75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98" y="188640"/>
            <a:ext cx="4320480" cy="340450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898" y="3429000"/>
            <a:ext cx="4277883" cy="3208412"/>
          </a:xfrm>
          <a:prstGeom prst="rect">
            <a:avLst/>
          </a:prstGeom>
        </p:spPr>
      </p:pic>
      <p:sp>
        <p:nvSpPr>
          <p:cNvPr id="17" name="İçerik Yer Tutucusu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750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80728"/>
            <a:ext cx="4608579" cy="4698066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85762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4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0" y="692696"/>
            <a:ext cx="8335761" cy="50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03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14" y="620688"/>
            <a:ext cx="4188508" cy="558467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0708"/>
            <a:ext cx="433008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54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18939"/>
            <a:ext cx="3989818" cy="544066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39147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95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142852"/>
            <a:ext cx="2933700" cy="4000500"/>
          </a:xfrm>
          <a:prstGeom prst="rect">
            <a:avLst/>
          </a:prstGeom>
        </p:spPr>
      </p:pic>
      <p:pic>
        <p:nvPicPr>
          <p:cNvPr id="5" name="İçerik Yer Tutucusu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4601633" cy="34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0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7"/>
            <a:ext cx="8640960" cy="43204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204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7. ve 8. sınıflarda </a:t>
            </a:r>
            <a:r>
              <a:rPr lang="tr-TR" dirty="0" smtClean="0"/>
              <a:t>işlediğimiz</a:t>
            </a:r>
            <a:r>
              <a:rPr lang="tr-TR" dirty="0" smtClean="0"/>
              <a:t>, haftada 2 ders saati olan uygulamalı bir derstir.</a:t>
            </a:r>
          </a:p>
          <a:p>
            <a:r>
              <a:rPr lang="tr-TR" dirty="0" smtClean="0"/>
              <a:t>Çeşitli kavramlar ve konular dersin temelini oluşturur.</a:t>
            </a:r>
          </a:p>
          <a:p>
            <a:r>
              <a:rPr lang="tr-TR" dirty="0" smtClean="0"/>
              <a:t>Her öğrenci bir ürün veya proje üretir. </a:t>
            </a:r>
          </a:p>
          <a:p>
            <a:r>
              <a:rPr lang="tr-TR" dirty="0" smtClean="0"/>
              <a:t>Her dönem 1 sınav yapılır.</a:t>
            </a:r>
          </a:p>
          <a:p>
            <a:r>
              <a:rPr lang="tr-TR" dirty="0" smtClean="0"/>
              <a:t>Öğrenci projelerinin notu sınav olarak verilir.</a:t>
            </a:r>
          </a:p>
          <a:p>
            <a:r>
              <a:rPr lang="tr-TR" dirty="0" smtClean="0"/>
              <a:t>Teknoloji ve Tasarım dersinden proje ödevi alınmaz</a:t>
            </a:r>
            <a:r>
              <a:rPr lang="tr-TR" dirty="0" smtClean="0"/>
              <a:t>. Çünkü </a:t>
            </a:r>
            <a:r>
              <a:rPr lang="tr-TR" dirty="0" smtClean="0"/>
              <a:t>dersin içerisinde proje mevcuttur.</a:t>
            </a:r>
          </a:p>
          <a:p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Teknoloji ve Tasarım Dersi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314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2570592"/>
            <a:ext cx="7408333" cy="3954752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Teknoloji geliştirme süreci ile ilgili temel bilgiler kazandırmak,</a:t>
            </a:r>
          </a:p>
          <a:p>
            <a:r>
              <a:rPr lang="tr-TR" dirty="0" smtClean="0"/>
              <a:t>Tasarım </a:t>
            </a:r>
            <a:r>
              <a:rPr lang="tr-TR" dirty="0"/>
              <a:t>kavramı, türleri ve süreci ile ilgili temel bilgiler kazandırmak,</a:t>
            </a:r>
          </a:p>
          <a:p>
            <a:r>
              <a:rPr lang="tr-TR" dirty="0" smtClean="0"/>
              <a:t>Günlük </a:t>
            </a:r>
            <a:r>
              <a:rPr lang="tr-TR" dirty="0"/>
              <a:t>hayatta </a:t>
            </a:r>
            <a:r>
              <a:rPr lang="tr-TR" dirty="0" smtClean="0"/>
              <a:t>karşılaştığınız </a:t>
            </a:r>
            <a:r>
              <a:rPr lang="tr-TR" dirty="0"/>
              <a:t>problemlerin çözümüne ilişkin sorumluluk </a:t>
            </a:r>
            <a:r>
              <a:rPr lang="tr-TR" dirty="0" smtClean="0"/>
              <a:t>almanız </a:t>
            </a:r>
            <a:r>
              <a:rPr lang="tr-TR" dirty="0"/>
              <a:t>ve bu </a:t>
            </a:r>
            <a:r>
              <a:rPr lang="tr-TR" dirty="0" smtClean="0"/>
              <a:t>problemlerin çözümünde </a:t>
            </a:r>
            <a:r>
              <a:rPr lang="tr-TR" dirty="0"/>
              <a:t>teknoloji geliştirme süreçlerini ve tasarım becerilerini </a:t>
            </a:r>
            <a:r>
              <a:rPr lang="tr-TR" dirty="0" smtClean="0"/>
              <a:t>kullanmanızı </a:t>
            </a:r>
            <a:r>
              <a:rPr lang="tr-TR" dirty="0"/>
              <a:t>sağlamak,</a:t>
            </a:r>
          </a:p>
          <a:p>
            <a:r>
              <a:rPr lang="tr-TR" dirty="0"/>
              <a:t>T</a:t>
            </a:r>
            <a:r>
              <a:rPr lang="tr-TR" dirty="0" smtClean="0"/>
              <a:t>asarımcıların </a:t>
            </a:r>
            <a:r>
              <a:rPr lang="tr-TR" dirty="0"/>
              <a:t>uyguladığı problem belirleme ve şartlara göre en uygun çözüm önerisi geliştirme </a:t>
            </a:r>
            <a:r>
              <a:rPr lang="tr-TR" dirty="0" smtClean="0"/>
              <a:t>süreçlerini anlamanıza </a:t>
            </a:r>
            <a:r>
              <a:rPr lang="tr-TR" dirty="0"/>
              <a:t>yardımcı olmak</a:t>
            </a:r>
            <a:r>
              <a:rPr lang="tr-TR" dirty="0" smtClean="0"/>
              <a:t>,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Dersimizin Amaçları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89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Teknoloji </a:t>
            </a:r>
            <a:r>
              <a:rPr lang="tr-TR" dirty="0"/>
              <a:t>ve tasarım bilgi birikiminin; toplum, ekonomi ve doğal kaynaklara ilişkin sürdürülebilir </a:t>
            </a:r>
            <a:r>
              <a:rPr lang="tr-TR" dirty="0" smtClean="0"/>
              <a:t>kalkınma konularındaki </a:t>
            </a:r>
            <a:r>
              <a:rPr lang="tr-TR" dirty="0"/>
              <a:t>etkisinin farkına </a:t>
            </a:r>
            <a:r>
              <a:rPr lang="tr-TR" dirty="0" smtClean="0"/>
              <a:t>varabilmeniz,</a:t>
            </a:r>
            <a:endParaRPr lang="tr-TR" dirty="0"/>
          </a:p>
          <a:p>
            <a:r>
              <a:rPr lang="tr-TR" dirty="0" smtClean="0"/>
              <a:t>Birey</a:t>
            </a:r>
            <a:r>
              <a:rPr lang="tr-TR" dirty="0"/>
              <a:t>, çevre, toplum ve teknoloji arasındaki etkileşimi fark </a:t>
            </a:r>
            <a:r>
              <a:rPr lang="tr-TR" dirty="0" smtClean="0"/>
              <a:t>etmeniz</a:t>
            </a:r>
            <a:endParaRPr lang="tr-TR" dirty="0"/>
          </a:p>
          <a:p>
            <a:r>
              <a:rPr lang="tr-TR" dirty="0" smtClean="0"/>
              <a:t>Kendi kapasiteniz </a:t>
            </a:r>
            <a:r>
              <a:rPr lang="tr-TR" dirty="0"/>
              <a:t>konusunda bilinç </a:t>
            </a:r>
            <a:r>
              <a:rPr lang="tr-TR" dirty="0" smtClean="0"/>
              <a:t>kazanmanız </a:t>
            </a:r>
            <a:r>
              <a:rPr lang="tr-TR" dirty="0"/>
              <a:t>ve </a:t>
            </a:r>
            <a:r>
              <a:rPr lang="tr-TR" dirty="0" smtClean="0"/>
              <a:t> </a:t>
            </a:r>
            <a:r>
              <a:rPr lang="tr-TR" dirty="0"/>
              <a:t>farkındalık oluşturmak,</a:t>
            </a:r>
          </a:p>
          <a:p>
            <a:r>
              <a:rPr lang="tr-TR" dirty="0" smtClean="0"/>
              <a:t>Görselleştirme </a:t>
            </a:r>
            <a:r>
              <a:rPr lang="tr-TR" dirty="0"/>
              <a:t>becerisi </a:t>
            </a:r>
            <a:r>
              <a:rPr lang="tr-TR" dirty="0" smtClean="0"/>
              <a:t>kazanmanız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Dersimizin Amaçları</a:t>
            </a:r>
          </a:p>
        </p:txBody>
      </p:sp>
    </p:spTree>
    <p:extLst>
      <p:ext uri="{BB962C8B-B14F-4D97-AF65-F5344CB8AC3E}">
        <p14:creationId xmlns:p14="http://schemas.microsoft.com/office/powerpoint/2010/main" val="139341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Özgür</a:t>
            </a:r>
            <a:r>
              <a:rPr lang="tr-TR" dirty="0"/>
              <a:t>, özgün ve yenilikçi düşünme becerileri </a:t>
            </a:r>
            <a:r>
              <a:rPr lang="tr-TR" dirty="0" smtClean="0"/>
              <a:t>kazanmanız,</a:t>
            </a:r>
            <a:endParaRPr lang="tr-TR" dirty="0"/>
          </a:p>
          <a:p>
            <a:r>
              <a:rPr lang="tr-TR" dirty="0" smtClean="0"/>
              <a:t>Teknoloji </a:t>
            </a:r>
            <a:r>
              <a:rPr lang="tr-TR" dirty="0"/>
              <a:t>ve tasarım ile ilgili kariyer bilinci kazandırmak,</a:t>
            </a:r>
          </a:p>
          <a:p>
            <a:r>
              <a:rPr lang="tr-TR" dirty="0" smtClean="0"/>
              <a:t>Teknoloji </a:t>
            </a:r>
            <a:r>
              <a:rPr lang="tr-TR" dirty="0"/>
              <a:t>ve tasarım süreçlerinde iş güvenliği önlemlerinin önemini fark ettirmek,</a:t>
            </a:r>
          </a:p>
          <a:p>
            <a:r>
              <a:rPr lang="tr-TR" dirty="0" smtClean="0"/>
              <a:t>Farklı </a:t>
            </a:r>
            <a:r>
              <a:rPr lang="tr-TR" dirty="0"/>
              <a:t>teknolojik alanlardaki (enerji, ulaşım, bilişim vb.) ilerlemelerin kökeni ve geleceği konusunda </a:t>
            </a:r>
            <a:r>
              <a:rPr lang="tr-TR" dirty="0" smtClean="0"/>
              <a:t>bilgi ve fikir sahibi olmanız</a:t>
            </a:r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Dersimizin Amaçları</a:t>
            </a:r>
          </a:p>
        </p:txBody>
      </p:sp>
    </p:spTree>
    <p:extLst>
      <p:ext uri="{BB962C8B-B14F-4D97-AF65-F5344CB8AC3E}">
        <p14:creationId xmlns:p14="http://schemas.microsoft.com/office/powerpoint/2010/main" val="41981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Yenilikçi düşünmenizi sağlamak</a:t>
            </a:r>
            <a:endParaRPr lang="tr-TR" dirty="0"/>
          </a:p>
          <a:p>
            <a:r>
              <a:rPr lang="tr-TR" dirty="0" smtClean="0"/>
              <a:t>Buluş</a:t>
            </a:r>
            <a:r>
              <a:rPr lang="tr-TR" dirty="0"/>
              <a:t>, icat, keşif, bilim, teknik, endüstri gibi kavramlar konusunda bilgi </a:t>
            </a:r>
            <a:r>
              <a:rPr lang="tr-TR" dirty="0" smtClean="0"/>
              <a:t>edinmeniz</a:t>
            </a:r>
            <a:endParaRPr lang="tr-TR" dirty="0"/>
          </a:p>
          <a:p>
            <a:r>
              <a:rPr lang="tr-TR" dirty="0" smtClean="0"/>
              <a:t>Özgün </a:t>
            </a:r>
            <a:r>
              <a:rPr lang="tr-TR" dirty="0"/>
              <a:t>fikirlerin değeri ve fikrî hakların korunmasının teknolojik ilerlemeye katkısının bilincini </a:t>
            </a:r>
            <a:r>
              <a:rPr lang="tr-TR" dirty="0" smtClean="0"/>
              <a:t>kazandırmak amaçlanmıştır</a:t>
            </a:r>
            <a:r>
              <a:rPr lang="tr-TR" dirty="0"/>
              <a:t>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Dersimizin Amaçları</a:t>
            </a:r>
          </a:p>
        </p:txBody>
      </p:sp>
    </p:spTree>
    <p:extLst>
      <p:ext uri="{BB962C8B-B14F-4D97-AF65-F5344CB8AC3E}">
        <p14:creationId xmlns:p14="http://schemas.microsoft.com/office/powerpoint/2010/main" val="359009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Meraklı, girişimci, araştırıcı ve sorumluluk sahibi olmanız,</a:t>
            </a:r>
          </a:p>
          <a:p>
            <a:r>
              <a:rPr lang="tr-TR" dirty="0" smtClean="0"/>
              <a:t>Bireysel ve grup çalışmalarında istekli olmanız,</a:t>
            </a:r>
          </a:p>
          <a:p>
            <a:r>
              <a:rPr lang="tr-TR" dirty="0" smtClean="0"/>
              <a:t>Arkadaşlarınız ve öğretmeniniz ile iletişimde yapıcı davranmanız,</a:t>
            </a:r>
          </a:p>
          <a:p>
            <a:r>
              <a:rPr lang="tr-TR" dirty="0" smtClean="0"/>
              <a:t>Atölye kurallarını benimsemeniz ve iş türüne göre gerekli önlemleri almanız,</a:t>
            </a:r>
          </a:p>
          <a:p>
            <a:r>
              <a:rPr lang="tr-TR" dirty="0" smtClean="0"/>
              <a:t>Mantık ve akıl yürütebilmeniz</a:t>
            </a:r>
          </a:p>
          <a:p>
            <a:r>
              <a:rPr lang="tr-TR" dirty="0" smtClean="0"/>
              <a:t>Hayal gücünüzü kullanmaktan çekinmemeniz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Öğrenciden Beklenen Davranışlar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93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Merak ettiğiniz soruların cevaplarını önce kendiniz araştırmanız, bulamadığınız durumlarda öğretmeninize danışmanız,</a:t>
            </a:r>
          </a:p>
          <a:p>
            <a:r>
              <a:rPr lang="tr-TR" dirty="0" smtClean="0"/>
              <a:t>Ödev ve sorumluluklarınızı zamanında yapmanız</a:t>
            </a:r>
          </a:p>
          <a:p>
            <a:r>
              <a:rPr lang="tr-TR" dirty="0" smtClean="0"/>
              <a:t>Proje fikirlerinizi not almanız,</a:t>
            </a:r>
          </a:p>
          <a:p>
            <a:r>
              <a:rPr lang="tr-TR" dirty="0" smtClean="0"/>
              <a:t>Fikirlerinizi özgürce ifade etmeniz gerekmektedir.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22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2132856"/>
            <a:ext cx="7876397" cy="4464496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TEKNOLOJİ </a:t>
            </a:r>
            <a:r>
              <a:rPr lang="tr-TR" b="1" dirty="0"/>
              <a:t>VE TASARIMIN TEMELLERİ 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  </a:t>
            </a:r>
            <a:r>
              <a:rPr lang="tr-TR" dirty="0" err="1" smtClean="0"/>
              <a:t>İnovatif</a:t>
            </a:r>
            <a:r>
              <a:rPr lang="tr-TR" dirty="0" smtClean="0"/>
              <a:t> </a:t>
            </a:r>
            <a:r>
              <a:rPr lang="tr-TR" dirty="0"/>
              <a:t>Düşüncenin Geliştirilmesi </a:t>
            </a:r>
            <a:r>
              <a:rPr lang="tr-TR" dirty="0" smtClean="0"/>
              <a:t>ve Fikirlerin </a:t>
            </a:r>
            <a:r>
              <a:rPr lang="tr-TR" dirty="0"/>
              <a:t>Korunması </a:t>
            </a:r>
          </a:p>
          <a:p>
            <a:r>
              <a:rPr lang="es-ES" b="1" dirty="0" smtClean="0"/>
              <a:t>TASARIM </a:t>
            </a:r>
            <a:r>
              <a:rPr lang="es-ES" b="1" dirty="0"/>
              <a:t>SÜRECİ VE </a:t>
            </a:r>
            <a:r>
              <a:rPr lang="es-ES" b="1" dirty="0" smtClean="0"/>
              <a:t>TANITIM</a:t>
            </a: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      Bilgisayar </a:t>
            </a:r>
            <a:r>
              <a:rPr lang="tr-TR" dirty="0"/>
              <a:t>Destekli Tasarım ve </a:t>
            </a:r>
            <a:r>
              <a:rPr lang="tr-TR" dirty="0" smtClean="0"/>
              <a:t>Akıllı Ürünler </a:t>
            </a:r>
            <a:br>
              <a:rPr lang="tr-TR" dirty="0" smtClean="0"/>
            </a:br>
            <a:r>
              <a:rPr lang="tr-TR" dirty="0" smtClean="0"/>
              <a:t>       </a:t>
            </a:r>
            <a:r>
              <a:rPr lang="es-ES" dirty="0" smtClean="0"/>
              <a:t>Tanıtım ve</a:t>
            </a:r>
            <a:r>
              <a:rPr lang="tr-TR" dirty="0" smtClean="0"/>
              <a:t> </a:t>
            </a:r>
            <a:r>
              <a:rPr lang="es-ES" dirty="0" smtClean="0"/>
              <a:t>Pazarlama </a:t>
            </a:r>
            <a:endParaRPr lang="es-ES" dirty="0"/>
          </a:p>
          <a:p>
            <a:r>
              <a:rPr lang="es-ES" b="1" dirty="0" smtClean="0"/>
              <a:t>YAPILI </a:t>
            </a:r>
            <a:r>
              <a:rPr lang="es-ES" b="1" dirty="0"/>
              <a:t>ÇEVRE VE ÜRÜN</a:t>
            </a:r>
          </a:p>
          <a:p>
            <a:pPr marL="0" indent="0">
              <a:buNone/>
            </a:pPr>
            <a:r>
              <a:rPr lang="tr-TR" dirty="0" smtClean="0"/>
              <a:t>      Görsel </a:t>
            </a:r>
            <a:r>
              <a:rPr lang="tr-TR" dirty="0"/>
              <a:t>İletişim Tasarımı </a:t>
            </a:r>
            <a:r>
              <a:rPr lang="tr-TR" dirty="0" smtClean="0"/>
              <a:t>- Ürün Geliştirme </a:t>
            </a:r>
            <a:br>
              <a:rPr lang="tr-TR" dirty="0" smtClean="0"/>
            </a:br>
            <a:r>
              <a:rPr lang="tr-TR" dirty="0" smtClean="0"/>
              <a:t>      </a:t>
            </a:r>
            <a:r>
              <a:rPr lang="nb-NO" dirty="0" smtClean="0"/>
              <a:t>Mühendislik </a:t>
            </a:r>
            <a:r>
              <a:rPr lang="nb-NO" dirty="0"/>
              <a:t>ve Tasarım </a:t>
            </a:r>
            <a:r>
              <a:rPr lang="tr-TR" dirty="0" smtClean="0"/>
              <a:t>- Doğadan </a:t>
            </a:r>
            <a:r>
              <a:rPr lang="tr-TR" dirty="0"/>
              <a:t>Tasarıma 3</a:t>
            </a:r>
          </a:p>
          <a:p>
            <a:r>
              <a:rPr lang="tr-TR" b="1" dirty="0" smtClean="0"/>
              <a:t>İHTİYAÇLAR </a:t>
            </a:r>
            <a:r>
              <a:rPr lang="tr-TR" b="1" dirty="0"/>
              <a:t>VE YENİLİKÇİLİK 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</a:t>
            </a:r>
            <a:r>
              <a:rPr lang="tr-TR" dirty="0" smtClean="0"/>
              <a:t>Ulaşım </a:t>
            </a:r>
            <a:r>
              <a:rPr lang="tr-TR" dirty="0"/>
              <a:t>Teknolojileri </a:t>
            </a:r>
          </a:p>
          <a:p>
            <a:r>
              <a:rPr lang="tr-TR" b="1" dirty="0"/>
              <a:t>T</a:t>
            </a:r>
            <a:r>
              <a:rPr lang="tr-TR" b="1" dirty="0" smtClean="0"/>
              <a:t>ASARIM </a:t>
            </a:r>
            <a:r>
              <a:rPr lang="tr-TR" b="1" dirty="0"/>
              <a:t>VE TEKNOLOJİK ÇÖZÜM</a:t>
            </a:r>
          </a:p>
          <a:p>
            <a:pPr marL="0" indent="0">
              <a:buNone/>
            </a:pPr>
            <a:r>
              <a:rPr lang="tr-TR" dirty="0" smtClean="0"/>
              <a:t>      Özgün </a:t>
            </a:r>
            <a:r>
              <a:rPr lang="tr-TR" dirty="0"/>
              <a:t>Ürünümü Tasarlıyorum </a:t>
            </a:r>
            <a:r>
              <a:rPr lang="tr-TR" dirty="0" smtClean="0"/>
              <a:t>- Bunu </a:t>
            </a:r>
            <a:r>
              <a:rPr lang="tr-TR" dirty="0"/>
              <a:t>Ben Yaptım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8</a:t>
            </a:r>
            <a:r>
              <a:rPr lang="tr-TR" dirty="0" smtClean="0"/>
              <a:t>. </a:t>
            </a:r>
            <a:r>
              <a:rPr lang="tr-TR" dirty="0" smtClean="0"/>
              <a:t>SINIF KONULARIMIZ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0723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368</Words>
  <Application>Microsoft Office PowerPoint</Application>
  <PresentationFormat>Ekran Gösterisi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Dalga Biçimi</vt:lpstr>
      <vt:lpstr>TEKNOLOJİ VE TASARIM  DERSİNİ TANIYALIM</vt:lpstr>
      <vt:lpstr>Teknoloji ve Tasarım Dersi </vt:lpstr>
      <vt:lpstr>Dersimizin Amaçları</vt:lpstr>
      <vt:lpstr>Dersimizin Amaçları</vt:lpstr>
      <vt:lpstr>Dersimizin Amaçları</vt:lpstr>
      <vt:lpstr>Dersimizin Amaçları</vt:lpstr>
      <vt:lpstr>Öğrenciden Beklenen Davranışlar</vt:lpstr>
      <vt:lpstr>PowerPoint Sunusu</vt:lpstr>
      <vt:lpstr>8. SINIF KONULARIMIZ</vt:lpstr>
      <vt:lpstr>Gerekli Araçlar ve Gereçler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TEKNOLOJİ VE TASARIM  DERSİNİ TANIYALIM</dc:title>
  <dc:creator>Rıza</dc:creator>
  <cp:lastModifiedBy>rıza solmaz</cp:lastModifiedBy>
  <cp:revision>20</cp:revision>
  <dcterms:created xsi:type="dcterms:W3CDTF">2019-09-08T09:04:37Z</dcterms:created>
  <dcterms:modified xsi:type="dcterms:W3CDTF">2019-09-08T10:10:42Z</dcterms:modified>
</cp:coreProperties>
</file>