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57" r:id="rId3"/>
    <p:sldId id="258" r:id="rId4"/>
    <p:sldId id="259" r:id="rId5"/>
    <p:sldId id="260" r:id="rId6"/>
    <p:sldId id="261" r:id="rId7"/>
    <p:sldId id="262" r:id="rId8"/>
    <p:sldId id="263" r:id="rId9"/>
    <p:sldId id="275" r:id="rId10"/>
    <p:sldId id="276" r:id="rId11"/>
    <p:sldId id="277" r:id="rId12"/>
    <p:sldId id="278" r:id="rId13"/>
    <p:sldId id="279" r:id="rId14"/>
    <p:sldId id="264" r:id="rId15"/>
    <p:sldId id="265" r:id="rId16"/>
    <p:sldId id="266" r:id="rId17"/>
    <p:sldId id="267" r:id="rId18"/>
    <p:sldId id="268" r:id="rId19"/>
    <p:sldId id="269" r:id="rId20"/>
    <p:sldId id="270" r:id="rId21"/>
    <p:sldId id="271" r:id="rId22"/>
    <p:sldId id="272" r:id="rId23"/>
    <p:sldId id="274" r:id="rId24"/>
    <p:sldId id="273" r:id="rId2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C6A90F5-C717-478D-83DB-BC47B5A5845D}" type="datetimeFigureOut">
              <a:rPr lang="tr-TR" smtClean="0"/>
              <a:t>13.10.2017</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5C77CED-42F8-4BB2-86BD-A20EF8D174DF}" type="slidenum">
              <a:rPr lang="tr-TR" smtClean="0"/>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05C77CED-42F8-4BB2-86BD-A20EF8D174DF}" type="slidenum">
              <a:rPr lang="tr-TR" smtClean="0"/>
              <a:t>10</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13.10.2017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13.10.2017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13.10.2017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13.10.2017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13.10.2017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13.10.2017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13.10.2017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13.10.2017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13.10.2017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13.10.2017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13.10.2017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13.10.2017</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2023’e DOĞRU TÜRKİYE’DE STEM GEREKSİNİMİ</a:t>
            </a:r>
            <a:endParaRPr lang="tr-TR" dirty="0"/>
          </a:p>
        </p:txBody>
      </p:sp>
      <p:sp>
        <p:nvSpPr>
          <p:cNvPr id="3" name="2 Alt Başlık"/>
          <p:cNvSpPr>
            <a:spLocks noGrp="1"/>
          </p:cNvSpPr>
          <p:nvPr>
            <p:ph type="subTitle" idx="1"/>
          </p:nvPr>
        </p:nvSpPr>
        <p:spPr/>
        <p:txBody>
          <a:bodyPr/>
          <a:lstStyle/>
          <a:p>
            <a:endParaRPr lang="tr-T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Bu ülkelerde STEM mezunlarının toplam işgücü içerisindeki payına bakıldığında ise, Grafik 2’de 2014 yılında Türkiye’nin 27 baz puan ile analizde yer alan diğer gelişmekte olan ülkeler Brezilya (17) ve Meksika (26) baz puanlarından daha ileride olduğu görülmektedir.</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1026" name="Picture 2"/>
          <p:cNvPicPr>
            <a:picLocks noGrp="1" noChangeAspect="1" noChangeArrowheads="1"/>
          </p:cNvPicPr>
          <p:nvPr>
            <p:ph idx="1"/>
          </p:nvPr>
        </p:nvPicPr>
        <p:blipFill>
          <a:blip r:embed="rId2"/>
          <a:srcRect/>
          <a:stretch>
            <a:fillRect/>
          </a:stretch>
        </p:blipFill>
        <p:spPr bwMode="auto">
          <a:xfrm>
            <a:off x="457200" y="2024266"/>
            <a:ext cx="8229600" cy="3677830"/>
          </a:xfrm>
          <a:prstGeom prst="rect">
            <a:avLst/>
          </a:prstGeom>
          <a:noFill/>
          <a:ln w="9525">
            <a:no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Grafik 3’te Türkiye’de 2013-2016 yılları arasında üniversitelerin STEM alanlarından mezun olan öğrenci oranının %17 civarında seyrettiği görülmektedir.</a:t>
            </a: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2050" name="Picture 2"/>
          <p:cNvPicPr>
            <a:picLocks noGrp="1" noChangeAspect="1" noChangeArrowheads="1"/>
          </p:cNvPicPr>
          <p:nvPr>
            <p:ph idx="1"/>
          </p:nvPr>
        </p:nvPicPr>
        <p:blipFill>
          <a:blip r:embed="rId2"/>
          <a:srcRect/>
          <a:stretch>
            <a:fillRect/>
          </a:stretch>
        </p:blipFill>
        <p:spPr bwMode="auto">
          <a:xfrm>
            <a:off x="457200" y="2102323"/>
            <a:ext cx="8229600" cy="3521717"/>
          </a:xfrm>
          <a:prstGeom prst="rect">
            <a:avLst/>
          </a:prstGeom>
          <a:noFill/>
          <a:ln w="9525">
            <a:noFill/>
            <a:miter lim="800000"/>
            <a:headEnd/>
            <a:tailEnd/>
          </a:ln>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STEM istihdam gereksinim analizleri</a:t>
            </a:r>
            <a:endParaRPr lang="tr-TR" dirty="0"/>
          </a:p>
        </p:txBody>
      </p:sp>
      <p:sp>
        <p:nvSpPr>
          <p:cNvPr id="3" name="2 İçerik Yer Tutucusu"/>
          <p:cNvSpPr>
            <a:spLocks noGrp="1"/>
          </p:cNvSpPr>
          <p:nvPr>
            <p:ph idx="1"/>
          </p:nvPr>
        </p:nvSpPr>
        <p:spPr/>
        <p:txBody>
          <a:bodyPr/>
          <a:lstStyle/>
          <a:p>
            <a:r>
              <a:rPr lang="tr-TR" dirty="0" smtClean="0"/>
              <a:t>Türkiye’deki sektörler “İmalat, İnşaat, Dağıtım ve Nakliye, Birincil Sektör ve Kamu Hizmetleri, Ticari ve Diğer Hizmetler ve Pazar Dışı Hizmetler” olmak üzere altı ana sektör altında toplanmıştır. Her bir sektör için 2023 dönemine yönelik STEM istihdam gereksinimleri belirlenmiş ve öngörüler oluşturulmuştur.</a:t>
            </a: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10000"/>
          </a:bodyPr>
          <a:lstStyle/>
          <a:p>
            <a:r>
              <a:rPr lang="tr-TR" dirty="0" smtClean="0"/>
              <a:t>Grafik 4’te 2013-2016 döneminde sektör bazlı STEM mezunlarının istihdama oranlarının sırası ile imalat sektöründe 57, inşaat sektöründe 36, birincil sektör ve kamu hizmetlerinde 37, dağıtım ve nakliye sektöründe 10, ticari ve diğer hizmetlerde 39 ve pazar dışı hizmetlerde 13 baz puan seviyelerinde bulunduğu gözlemlenmektedir. STEM alan mezunlarının büyük oranda ilgili sektör dışı iş kollarında ekonomiye katkıda bulundukları görülmektedir.</a:t>
            </a:r>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lnSpcReduction="10000"/>
          </a:bodyPr>
          <a:lstStyle/>
          <a:p>
            <a:r>
              <a:rPr lang="tr-TR" dirty="0" smtClean="0"/>
              <a:t>Bunun bir sebebi olarak Türkiye’de STEM alanı </a:t>
            </a:r>
            <a:r>
              <a:rPr lang="tr-TR" dirty="0" err="1" smtClean="0"/>
              <a:t>farkındalığının</a:t>
            </a:r>
            <a:r>
              <a:rPr lang="tr-TR" dirty="0" smtClean="0"/>
              <a:t> yeteri kadar oluşmaması ve eğitim gören öğrencilerin yetkinliklerini kullanabilecekleri alanlara ilişkin yeterli bilgi sahibi olmamaları gösterilebilir. Buna ek olarak, kariyer seçimleri ve beklentilerinde farklılıklar olması ve alınan eğitimin iş kollarındaki karşılığının kişilerin taleplerini karşılar nitelikte bulunmaması da söz konusu etmenler arasında sayılabilmektedir.</a:t>
            </a:r>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7500" lnSpcReduction="20000"/>
          </a:bodyPr>
          <a:lstStyle/>
          <a:p>
            <a:r>
              <a:rPr lang="tr-TR" dirty="0" err="1" smtClean="0"/>
              <a:t>PwC</a:t>
            </a:r>
            <a:r>
              <a:rPr lang="tr-TR" dirty="0" smtClean="0"/>
              <a:t> analizlerine göre, 2023 yılı için tüm sektörlerdeki toplam istihdamın yaklaşık 34 milyonu bulması ve bunun yaklaşık 3,5 milyonunun STEM istihdamı olması beklenmektedir. 2016-2023 döneminde STEM istihdam gereksiniminin 1 milyona yaklaşacağı ve bu ihtiyacın yaklaşık olarak 300 bininin yani yaklaşık % 31’inin ise karşılanamayacağı öngörülmektedir. Bu açıkta en büyük payı alan sektörler “Pazar Dışı Hizmetler1 ” (% 91 açık) ve “Ticari ve Diğer Hizmetler2 ” (% 66 açık) olarak öne çıkmaktadır. 2016 - 2023 döneminde “Pazar Dışı </a:t>
            </a:r>
            <a:r>
              <a:rPr lang="tr-TR" dirty="0" err="1" smtClean="0"/>
              <a:t>Hizmetler”de</a:t>
            </a:r>
            <a:r>
              <a:rPr lang="tr-TR" dirty="0" smtClean="0"/>
              <a:t> yaklaşık 490 bin STEM istihdam artışı karşısında 450 bin STEM açığı ve Ticari ve Diğer Hizmetler sektöründe 182 bin STEM istihdam artışı karşısında 120 bin STEM açığı öngörülmektedir.</a:t>
            </a:r>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Neler Yapmalıyız?</a:t>
            </a:r>
            <a:endParaRPr lang="tr-TR" dirty="0"/>
          </a:p>
        </p:txBody>
      </p:sp>
      <p:sp>
        <p:nvSpPr>
          <p:cNvPr id="3" name="2 İçerik Yer Tutucusu"/>
          <p:cNvSpPr>
            <a:spLocks noGrp="1"/>
          </p:cNvSpPr>
          <p:nvPr>
            <p:ph idx="1"/>
          </p:nvPr>
        </p:nvSpPr>
        <p:spPr/>
        <p:txBody>
          <a:bodyPr/>
          <a:lstStyle/>
          <a:p>
            <a:r>
              <a:rPr lang="tr-TR" dirty="0" smtClean="0"/>
              <a:t>Dijital dönüşüm ve sanayi 4.0 (d)evriminin giderek daha fazla gündemde olacağı bir dönemde STEM konusunun </a:t>
            </a:r>
            <a:r>
              <a:rPr lang="tr-TR" dirty="0" err="1" smtClean="0"/>
              <a:t>önceliklendirilmesi</a:t>
            </a:r>
            <a:r>
              <a:rPr lang="tr-TR" dirty="0" smtClean="0"/>
              <a:t> önem taşımaktadır.</a:t>
            </a:r>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Türkiye’de ihtiyaç duyulan STEM işgücünün sağlanması için devlet, eğitim ve iş dünyası gerekli politika, programlar ve eylemler için birlikte hareket etmelidir.</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85000" lnSpcReduction="10000"/>
          </a:bodyPr>
          <a:lstStyle/>
          <a:p>
            <a:r>
              <a:rPr lang="tr-TR" dirty="0" err="1" smtClean="0"/>
              <a:t>PwC</a:t>
            </a:r>
            <a:r>
              <a:rPr lang="tr-TR" dirty="0" smtClean="0"/>
              <a:t> tarafından TÜSİAD işbirliğiyle hazırlanan “2023’e Doğru Türkiye’de STEM Gereksinimi” başlıklı raporda, STEM alanlarının kritik rolüne değinilmiş, yenilikçiliğin temelini oluşturan STEM becerilerinin ekonomik büyüme bakımından taşıdığı öneme dikkat çekilmiştir. </a:t>
            </a:r>
            <a:r>
              <a:rPr lang="tr-TR" dirty="0" smtClean="0"/>
              <a:t>Ayrıca</a:t>
            </a:r>
            <a:r>
              <a:rPr lang="tr-TR" dirty="0" smtClean="0"/>
              <a:t>, </a:t>
            </a:r>
            <a:r>
              <a:rPr lang="tr-TR" dirty="0" err="1" smtClean="0"/>
              <a:t>PwC</a:t>
            </a:r>
            <a:r>
              <a:rPr lang="tr-TR" dirty="0" smtClean="0"/>
              <a:t> analizleri sonucunda STEM istihdam gereksinimine ilişkin öngörülerde bulunulmuş ve bu öngörüler doğrultusunda üniversitelerin STEM ile ilgili bölümlerinden mezun olup işgücüne katılması beklenen potansiyel çalışanlar ile sektör bazlı STEM istihdam gereksinimleri ortaya çıkarılmıştır.</a:t>
            </a:r>
            <a:endParaRPr lang="tr-T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 STEM eğitim yaklaşımının okul öncesinden başlayarak tüm eğitim kademelerinde hayata geçirilmesi ve eğitimde kalitenin yükseltilmesi büyük önem taşımaktadır. Yaratıcı, yenilikçi, analitik ve eleştirel düşünen, problem çözme becerileri yüksek bireyler yetiştirilmesi için müfredatta, eğitim yöntemlerinde ve öğretmen eğitiminde iyileştirmeler fayda sağlayacaktır.</a:t>
            </a:r>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Yükseköğretimde eğitim içerikleri iş dünyasının ihtiyaç ve beklentilerini karşılayacak şekilde ve iş hayatına uyum gözetilerek zenginleştirilmeli ve üniversite ile sanayi arasında iş birlikleri artırılmalıdır.</a:t>
            </a:r>
            <a:endParaRPr lang="tr-T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STEM mezunlarının olabildiğince STEM alanlarına yönlendirilmesi, teknoloji ve </a:t>
            </a:r>
            <a:r>
              <a:rPr lang="tr-TR" dirty="0" err="1" smtClean="0"/>
              <a:t>inovasyon</a:t>
            </a:r>
            <a:r>
              <a:rPr lang="tr-TR" dirty="0" smtClean="0"/>
              <a:t> alanında ihtiyaç duyulacak nitelikli işgücünün karşılanması bakımından önemlidir.</a:t>
            </a:r>
            <a:endParaRPr lang="tr-T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Türkiye için işgücü içerisinde ne kadar STEM çalışanının yer aldığı ve bu çalışanların dağılımlarının </a:t>
            </a:r>
            <a:r>
              <a:rPr lang="tr-TR" dirty="0" err="1" smtClean="0"/>
              <a:t>sektörel</a:t>
            </a:r>
            <a:r>
              <a:rPr lang="tr-TR" dirty="0" smtClean="0"/>
              <a:t> bazda nasıl olduğuna dair analizler gerçekleştirilmelidir. Türkiye’de yer alan mevcut STEM mezunu sayısının artışına yönelik gerekli kapasite artış planlaması hayata geçirilmelidir.</a:t>
            </a:r>
            <a:endParaRPr lang="tr-T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20000"/>
          </a:bodyPr>
          <a:lstStyle/>
          <a:p>
            <a:r>
              <a:rPr lang="tr-TR" dirty="0" smtClean="0"/>
              <a:t>STEM alanlarına yatırım yapılması dünyada son dönemlerde öne çıkmakla birlikte, bu konu üzerinde uzun zamandır birçok girişim yer alıyor ve sürekli olarak yenileri ortaya çıkmaya devam ediyor. STEM eğitiminin ve STEM işgücünün gelişmesi için gereken adımların ulusal politika düzeyinde ele alınarak kamu tarafından desteklenmesi, kamu, eğitim ve iş dünyasının işbirliği ile eylem planlarının hayata geçirilmesi ve ilerlemenin yakından takip edilmesi gerekmektedir.</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STEM mezun sayısı anlamında global platformda Türkiye’nin gelişmiş ve gelişmekte olan bazı ülkeler arasında nerede yer aldığına ve Türkiye’nin STEM mezun sayılarının yıllar içerisindeki dağılımlarının nasıl değiştiğine yer verilmiştir.</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Ayrıca, </a:t>
            </a:r>
            <a:r>
              <a:rPr lang="tr-TR" dirty="0" err="1" smtClean="0"/>
              <a:t>PwC</a:t>
            </a:r>
            <a:r>
              <a:rPr lang="tr-TR" dirty="0" smtClean="0"/>
              <a:t> analizleri sonucunda STEM istihdam gereksinimine ilişkin öngörülerde bulunulmuş ve bu öngörüler doğrultusunda üniversitelerin STEM ile ilgili bölümlerinden mezun olup işgücüne katılması beklenen potansiyel çalışanlar ile sektör bazlı STEM istihdam gereksinimleri ortaya çıkarılmıştır.</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STEM alanlarının önemi</a:t>
            </a:r>
            <a:endParaRPr lang="tr-TR" dirty="0"/>
          </a:p>
        </p:txBody>
      </p:sp>
      <p:sp>
        <p:nvSpPr>
          <p:cNvPr id="3" name="2 İçerik Yer Tutucusu"/>
          <p:cNvSpPr>
            <a:spLocks noGrp="1"/>
          </p:cNvSpPr>
          <p:nvPr>
            <p:ph idx="1"/>
          </p:nvPr>
        </p:nvSpPr>
        <p:spPr/>
        <p:txBody>
          <a:bodyPr>
            <a:normAutofit lnSpcReduction="10000"/>
          </a:bodyPr>
          <a:lstStyle/>
          <a:p>
            <a:r>
              <a:rPr lang="tr-TR" dirty="0" smtClean="0"/>
              <a:t>Türkiye’nin dijital dönüşümü yakalayabilmesi ve sürdürebilmesi için yeterli sayıda kalifiye işgücüne ihtiyacı vardır. İş dünyası teknoloji, </a:t>
            </a:r>
            <a:r>
              <a:rPr lang="tr-TR" dirty="0" err="1" smtClean="0"/>
              <a:t>inovasyon</a:t>
            </a:r>
            <a:r>
              <a:rPr lang="tr-TR" dirty="0" smtClean="0"/>
              <a:t> ve dijitalleşme tarafından yönlendirilen global ekonomide yarışta kalabilmek için STEM becerilerine, yani fen (</a:t>
            </a:r>
            <a:r>
              <a:rPr lang="tr-TR" dirty="0" err="1" smtClean="0"/>
              <a:t>science</a:t>
            </a:r>
            <a:r>
              <a:rPr lang="tr-TR" dirty="0" smtClean="0"/>
              <a:t>), teknoloji (</a:t>
            </a:r>
            <a:r>
              <a:rPr lang="tr-TR" dirty="0" err="1" smtClean="0"/>
              <a:t>technology</a:t>
            </a:r>
            <a:r>
              <a:rPr lang="tr-TR" dirty="0" smtClean="0"/>
              <a:t>), mühendislik (</a:t>
            </a:r>
            <a:r>
              <a:rPr lang="tr-TR" dirty="0" err="1" smtClean="0"/>
              <a:t>engineering</a:t>
            </a:r>
            <a:r>
              <a:rPr lang="tr-TR" dirty="0" smtClean="0"/>
              <a:t>) ve matematik (</a:t>
            </a:r>
            <a:r>
              <a:rPr lang="tr-TR" dirty="0" err="1" smtClean="0"/>
              <a:t>mathematics</a:t>
            </a:r>
            <a:r>
              <a:rPr lang="tr-TR" dirty="0" smtClean="0"/>
              <a:t>) becerilerine sahip işgücüne ihtiyaç duymaktadır.</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7500" lnSpcReduction="20000"/>
          </a:bodyPr>
          <a:lstStyle/>
          <a:p>
            <a:r>
              <a:rPr lang="tr-TR" dirty="0" smtClean="0"/>
              <a:t>Uluslararası alanda genel kabul görmüş bir STEM eğitim ve çalışma alanı sınıflandırması yapılmamış olmakla birlikte uzmanlar arasında STEM alanlarının fen (</a:t>
            </a:r>
            <a:r>
              <a:rPr lang="tr-TR" dirty="0" err="1" smtClean="0"/>
              <a:t>science</a:t>
            </a:r>
            <a:r>
              <a:rPr lang="tr-TR" dirty="0" smtClean="0"/>
              <a:t>), teknoloji (</a:t>
            </a:r>
            <a:r>
              <a:rPr lang="tr-TR" dirty="0" err="1" smtClean="0"/>
              <a:t>technology</a:t>
            </a:r>
            <a:r>
              <a:rPr lang="tr-TR" dirty="0" smtClean="0"/>
              <a:t>), mühendislik (</a:t>
            </a:r>
            <a:r>
              <a:rPr lang="tr-TR" dirty="0" err="1" smtClean="0"/>
              <a:t>engineering</a:t>
            </a:r>
            <a:r>
              <a:rPr lang="tr-TR" dirty="0" smtClean="0"/>
              <a:t>) ve matematik (</a:t>
            </a:r>
            <a:r>
              <a:rPr lang="tr-TR" dirty="0" err="1" smtClean="0"/>
              <a:t>mathematics</a:t>
            </a:r>
            <a:r>
              <a:rPr lang="tr-TR" dirty="0" smtClean="0"/>
              <a:t>) bilgilerini kullanmayı gerektiren alanlar olduğu konusunda bir fikir birliği söz konusudur. Fen alanları olarak uzay bilimleri, yer bilimleri,yaşam bilimleri (çevrebilimi, genetik, patoloji, beslenme vb.), fizik ve kimya; teknoloji alanları olarak bilgisayar bilimleri ve bilişim bilimleri (kriptoloji, programlama, yapay zekâ vb.); mühendislik alanları olarak mekanik, endüstri, elektrik, malzeme ve inşaat mühendislikleri; matematik alanları olarak ise cebir, geometri, istatistik ve oyun teorisi gibi alanlar sayılabilmektedir</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lnSpcReduction="10000"/>
          </a:bodyPr>
          <a:lstStyle/>
          <a:p>
            <a:r>
              <a:rPr lang="tr-TR" dirty="0" smtClean="0"/>
              <a:t>Teknolojik dönüşümün önemli bir rol oynadığı günümüz dünyasında üretken, girişimci ve buluş odaklı eğitim büyük önem taşımaktadır. STEM eğitiminin, disiplinler arası bakış açısı geliştirmesi, teorik bilgilerin uygulamaya dönüştürülmesine yardımcı olması, eleştirel düşünmeyi teşvik etmesi ve problem çözme becerilerini kazandırması nedeniyle eğitimin niteliğini geliştirmenin yanında iş dünyasının beklentilerine de cevap teşkil etmektedir.</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STEM mezunları oranları</a:t>
            </a:r>
            <a:endParaRPr lang="tr-TR" dirty="0"/>
          </a:p>
        </p:txBody>
      </p:sp>
      <p:sp>
        <p:nvSpPr>
          <p:cNvPr id="3" name="2 İçerik Yer Tutucusu"/>
          <p:cNvSpPr>
            <a:spLocks noGrp="1"/>
          </p:cNvSpPr>
          <p:nvPr>
            <p:ph idx="1"/>
          </p:nvPr>
        </p:nvSpPr>
        <p:spPr/>
        <p:txBody>
          <a:bodyPr>
            <a:normAutofit lnSpcReduction="10000"/>
          </a:bodyPr>
          <a:lstStyle/>
          <a:p>
            <a:r>
              <a:rPr lang="tr-TR" dirty="0" smtClean="0"/>
              <a:t>OECD tarafından en son 2014 yılında yayımlanan, alanlarına göre mezun verisi arasından seçilmiş bazı ülkelerin STEM mezunlarının toplam mezunlara oranları Grafik 1’de görülmektedir. Türkiye’nin %17 olan STEM mezunlarının toplam mezunlara olan oranı Brezilya’nın (%16) ilerisinde yer alırken, ABD (%17), </a:t>
            </a:r>
            <a:r>
              <a:rPr lang="tr-TR" dirty="0" err="1" smtClean="0"/>
              <a:t>Avusturalya</a:t>
            </a:r>
            <a:r>
              <a:rPr lang="tr-TR" dirty="0" smtClean="0"/>
              <a:t> (%17) ile benzerlik göstermekte, grafikteki diğer OECD ülkelerinin gerisinde kalmaktadır.</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1026" name="Picture 2"/>
          <p:cNvPicPr>
            <a:picLocks noGrp="1" noChangeAspect="1" noChangeArrowheads="1"/>
          </p:cNvPicPr>
          <p:nvPr>
            <p:ph idx="1"/>
          </p:nvPr>
        </p:nvPicPr>
        <p:blipFill>
          <a:blip r:embed="rId2"/>
          <a:srcRect/>
          <a:stretch>
            <a:fillRect/>
          </a:stretch>
        </p:blipFill>
        <p:spPr bwMode="auto">
          <a:xfrm>
            <a:off x="457200" y="2024266"/>
            <a:ext cx="8229600" cy="3677830"/>
          </a:xfrm>
          <a:prstGeom prst="rect">
            <a:avLst/>
          </a:prstGeom>
          <a:noFill/>
          <a:ln w="9525">
            <a:noFill/>
            <a:miter lim="800000"/>
            <a:headEnd/>
            <a:tailEnd/>
          </a:ln>
          <a:effectLst/>
        </p:spPr>
      </p:pic>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1029</Words>
  <PresentationFormat>Ekran Gösterisi (4:3)</PresentationFormat>
  <Paragraphs>26</Paragraphs>
  <Slides>24</Slides>
  <Notes>1</Notes>
  <HiddenSlides>0</HiddenSlides>
  <MMClips>0</MMClips>
  <ScaleCrop>false</ScaleCrop>
  <HeadingPairs>
    <vt:vector size="4" baseType="variant">
      <vt:variant>
        <vt:lpstr>Tema</vt:lpstr>
      </vt:variant>
      <vt:variant>
        <vt:i4>1</vt:i4>
      </vt:variant>
      <vt:variant>
        <vt:lpstr>Slayt Başlıkları</vt:lpstr>
      </vt:variant>
      <vt:variant>
        <vt:i4>24</vt:i4>
      </vt:variant>
    </vt:vector>
  </HeadingPairs>
  <TitlesOfParts>
    <vt:vector size="25" baseType="lpstr">
      <vt:lpstr>Ofis Teması</vt:lpstr>
      <vt:lpstr>2023’e DOĞRU TÜRKİYE’DE STEM GEREKSİNİMİ</vt:lpstr>
      <vt:lpstr>Slayt 2</vt:lpstr>
      <vt:lpstr>Slayt 3</vt:lpstr>
      <vt:lpstr>Slayt 4</vt:lpstr>
      <vt:lpstr>STEM alanlarının önemi</vt:lpstr>
      <vt:lpstr>Slayt 6</vt:lpstr>
      <vt:lpstr>Slayt 7</vt:lpstr>
      <vt:lpstr>STEM mezunları oranları</vt:lpstr>
      <vt:lpstr>Slayt 9</vt:lpstr>
      <vt:lpstr>Slayt 10</vt:lpstr>
      <vt:lpstr>Slayt 11</vt:lpstr>
      <vt:lpstr>Slayt 12</vt:lpstr>
      <vt:lpstr>Slayt 13</vt:lpstr>
      <vt:lpstr>STEM istihdam gereksinim analizleri</vt:lpstr>
      <vt:lpstr>Slayt 15</vt:lpstr>
      <vt:lpstr>Slayt 16</vt:lpstr>
      <vt:lpstr>Slayt 17</vt:lpstr>
      <vt:lpstr>Neler Yapmalıyız?</vt:lpstr>
      <vt:lpstr>Slayt 19</vt:lpstr>
      <vt:lpstr>Slayt 20</vt:lpstr>
      <vt:lpstr>Slayt 21</vt:lpstr>
      <vt:lpstr>Slayt 22</vt:lpstr>
      <vt:lpstr>Slayt 23</vt:lpstr>
      <vt:lpstr>Slayt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2023’e DOĞRU TÜRKİYE’DE STEM GEREKSİNİMİ</dc:title>
  <dc:creator>pc</dc:creator>
  <cp:lastModifiedBy>pc</cp:lastModifiedBy>
  <cp:revision>3</cp:revision>
  <dcterms:created xsi:type="dcterms:W3CDTF">2017-10-13T12:09:07Z</dcterms:created>
  <dcterms:modified xsi:type="dcterms:W3CDTF">2017-10-13T12:17:20Z</dcterms:modified>
</cp:coreProperties>
</file>