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56" r:id="rId5"/>
    <p:sldId id="326" r:id="rId6"/>
    <p:sldId id="329" r:id="rId7"/>
    <p:sldId id="331" r:id="rId8"/>
    <p:sldId id="332" r:id="rId9"/>
    <p:sldId id="334" r:id="rId10"/>
    <p:sldId id="333"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15:clr>
            <a:srgbClr val="A4A3A4"/>
          </p15:clr>
        </p15:guide>
        <p15:guide id="4" pos="331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1919" autoAdjust="0"/>
  </p:normalViewPr>
  <p:slideViewPr>
    <p:cSldViewPr snapToGrid="0" showGuides="1">
      <p:cViewPr>
        <p:scale>
          <a:sx n="62" d="100"/>
          <a:sy n="62" d="100"/>
        </p:scale>
        <p:origin x="-924" y="174"/>
      </p:cViewPr>
      <p:guideLst>
        <p:guide orient="horz" pos="2160"/>
        <p:guide orient="horz"/>
        <p:guide pos="3840"/>
        <p:guide pos="3312"/>
      </p:guideLst>
    </p:cSldViewPr>
  </p:slideViewPr>
  <p:notesTextViewPr>
    <p:cViewPr>
      <p:scale>
        <a:sx n="1" d="1"/>
        <a:sy n="1" d="1"/>
      </p:scale>
      <p:origin x="0" y="0"/>
    </p:cViewPr>
  </p:notesTextViewPr>
  <p:notesViewPr>
    <p:cSldViewPr snapToGrid="0" showGuides="1">
      <p:cViewPr varScale="1">
        <p:scale>
          <a:sx n="101" d="100"/>
          <a:sy n="101" d="100"/>
        </p:scale>
        <p:origin x="28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3CEAAF3-9831-450B-8D59-2C09DB96C8FC}" type="datetimeFigureOut">
              <a:rPr lang="tr-TR"/>
              <a:t>25.11.2017</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6834459-7356-44BF-850D-8B30C4FB3B6B}" type="slidenum">
              <a:rPr lang="tr-TR"/>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D50CD79-FC16-4410-AB61-17F26E6D3BC8}" type="datetimeFigureOut">
              <a:rPr lang="tr-TR"/>
              <a:t>25.11.2017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A3C37BE-C303-496D-B5CD-85F2937540FC}" type="slidenum">
              <a:rPr lang="tr-TR" smtClean="0"/>
              <a:t>‹#›</a:t>
            </a:fld>
            <a:endParaRPr lang="tr-T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sz="1200" b="1" dirty="0">
                <a:cs typeface="Arial" pitchFamily="34" charset="0"/>
              </a:rPr>
              <a:t>NOT: </a:t>
            </a:r>
            <a:r>
              <a:rPr lang="tr-TR" sz="1200" dirty="0">
                <a:cs typeface="Arial" pitchFamily="34" charset="0"/>
              </a:rPr>
              <a:t>Bu slayttabaşka bir resim ister misiniz? Resmi seçin ve silin. Şimdi yer tutucuda Resimler simgesini tıklatarak kendi resminizi ekleyin.</a:t>
            </a:r>
          </a:p>
        </p:txBody>
      </p:sp>
      <p:sp>
        <p:nvSpPr>
          <p:cNvPr id="4" name="Slayt Numarası Yer Tutucusu 3"/>
          <p:cNvSpPr>
            <a:spLocks noGrp="1"/>
          </p:cNvSpPr>
          <p:nvPr>
            <p:ph type="sldNum" sz="quarter" idx="10"/>
          </p:nvPr>
        </p:nvSpPr>
        <p:spPr/>
        <p:txBody>
          <a:bodyPr/>
          <a:lstStyle/>
          <a:p>
            <a:fld id="{0A3C37BE-C303-496D-B5CD-85F2937540FC}" type="slidenum">
              <a:rPr lang="tr-TR" smtClean="0"/>
              <a:t>1</a:t>
            </a:fld>
            <a:endParaRPr lang="tr-TR"/>
          </a:p>
        </p:txBody>
      </p:sp>
    </p:spTree>
    <p:extLst>
      <p:ext uri="{BB962C8B-B14F-4D97-AF65-F5344CB8AC3E}">
        <p14:creationId xmlns:p14="http://schemas.microsoft.com/office/powerpoint/2010/main" val="2205551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1009650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sp>
        <p:nvSpPr>
          <p:cNvPr id="4" name="Tarih Yer Tutucusu 3"/>
          <p:cNvSpPr>
            <a:spLocks noGrp="1"/>
          </p:cNvSpPr>
          <p:nvPr>
            <p:ph type="dt" sz="half" idx="10"/>
          </p:nvPr>
        </p:nvSpPr>
        <p:spPr/>
        <p:txBody>
          <a:bodyPr/>
          <a:lstStyle/>
          <a:p>
            <a:fld id="{402B9795-92DC-40DC-A1CA-9A4B349D7824}" type="datetimeFigureOut">
              <a:rPr lang="tr-TR"/>
              <a:t>25.11.2017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t>‹#›</a:t>
            </a:fld>
            <a:endParaRPr lang="tr-TR" dirty="0"/>
          </a:p>
        </p:txBody>
      </p:sp>
      <p:pic>
        <p:nvPicPr>
          <p:cNvPr id="11" name="Resi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Resim Yer Tutucusu 2"/>
          <p:cNvSpPr>
            <a:spLocks noGrp="1"/>
          </p:cNvSpPr>
          <p:nvPr>
            <p:ph type="pic" idx="1"/>
          </p:nvPr>
        </p:nvSpPr>
        <p:spPr>
          <a:xfrm>
            <a:off x="4654671" y="1600199"/>
            <a:ext cx="6430912" cy="4572001"/>
          </a:xfrm>
        </p:spPr>
        <p:txBody>
          <a:bodyPr tIns="1188720">
            <a:normAutofit/>
          </a:bodyPr>
          <a:lstStyle>
            <a:lvl1pPr marL="0" indent="0" algn="ctr" latinLnBrk="0">
              <a:buNone/>
              <a:defRPr lang="tr-TR" sz="20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endParaRPr lang="tr-TR" dirty="0"/>
          </a:p>
        </p:txBody>
      </p:sp>
      <p:sp>
        <p:nvSpPr>
          <p:cNvPr id="4" name="Metin Yer Tutucusu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402B9795-92DC-40DC-A1CA-9A4B349D7824}" type="datetimeFigureOut">
              <a:rPr lang="tr-TR"/>
              <a:t>25.11.2017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t>25.11.2017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1104900" y="365125"/>
            <a:ext cx="8098896" cy="5811838"/>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t>25.11.2017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t>‹#›</a:t>
            </a:fld>
            <a:endParaRPr lang="tr-TR"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402B9795-92DC-40DC-A1CA-9A4B349D7824}" type="datetimeFigureOut">
              <a:rPr lang="tr-TR"/>
              <a:t>25.11.2017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573405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pic>
        <p:nvPicPr>
          <p:cNvPr id="10" name="Resi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tr-TR"/>
            </a:lvl1pPr>
          </a:lstStyle>
          <a:p>
            <a:endParaRPr lang="tr-T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anchor="ctr">
            <a:normAutofit/>
          </a:bodyPr>
          <a:lstStyle>
            <a:lvl1pPr latinLnBrk="0">
              <a:defRPr lang="tr-TR" sz="4400" cap="all" baseline="0">
                <a:solidFill>
                  <a:schemeClr val="bg1"/>
                </a:solidFill>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Metin Yer Tutucusu 2"/>
          <p:cNvSpPr>
            <a:spLocks noGrp="1"/>
          </p:cNvSpPr>
          <p:nvPr>
            <p:ph type="body" idx="1"/>
          </p:nvPr>
        </p:nvSpPr>
        <p:spPr>
          <a:xfrm>
            <a:off x="1104899" y="4655956"/>
            <a:ext cx="10071099" cy="509750"/>
          </a:xfrm>
        </p:spPr>
        <p:txBody>
          <a:bodyPr>
            <a:normAutofit/>
          </a:bodyPr>
          <a:lstStyle>
            <a:lvl1pPr marL="0" indent="0" latinLnBrk="0">
              <a:spcBef>
                <a:spcPts val="0"/>
              </a:spcBef>
              <a:buNone/>
              <a:defRPr lang="tr-TR" sz="1600">
                <a:solidFill>
                  <a:schemeClr val="bg1"/>
                </a:solidFill>
              </a:defRPr>
            </a:lvl1pPr>
            <a:lvl2pPr marL="457200" indent="0" latinLnBrk="0">
              <a:buNone/>
              <a:defRPr lang="tr-TR" sz="2000">
                <a:solidFill>
                  <a:schemeClr val="tx1">
                    <a:tint val="75000"/>
                  </a:schemeClr>
                </a:solidFill>
              </a:defRPr>
            </a:lvl2pPr>
            <a:lvl3pPr marL="914400" indent="0" latinLnBrk="0">
              <a:buNone/>
              <a:defRPr lang="tr-TR" sz="1800">
                <a:solidFill>
                  <a:schemeClr val="tx1">
                    <a:tint val="75000"/>
                  </a:schemeClr>
                </a:solidFill>
              </a:defRPr>
            </a:lvl3pPr>
            <a:lvl4pPr marL="1371600" indent="0" latinLnBrk="0">
              <a:buNone/>
              <a:defRPr lang="tr-TR" sz="1600">
                <a:solidFill>
                  <a:schemeClr val="tx1">
                    <a:tint val="75000"/>
                  </a:schemeClr>
                </a:solidFill>
              </a:defRPr>
            </a:lvl4pPr>
            <a:lvl5pPr marL="1828800" indent="0" latinLnBrk="0">
              <a:buNone/>
              <a:defRPr lang="tr-TR" sz="1600">
                <a:solidFill>
                  <a:schemeClr val="tx1">
                    <a:tint val="75000"/>
                  </a:schemeClr>
                </a:solidFill>
              </a:defRPr>
            </a:lvl5pPr>
            <a:lvl6pPr marL="2286000" indent="0" latinLnBrk="0">
              <a:buNone/>
              <a:defRPr lang="tr-TR" sz="1600">
                <a:solidFill>
                  <a:schemeClr val="tx1">
                    <a:tint val="75000"/>
                  </a:schemeClr>
                </a:solidFill>
              </a:defRPr>
            </a:lvl6pPr>
            <a:lvl7pPr marL="2743200" indent="0" latinLnBrk="0">
              <a:buNone/>
              <a:defRPr lang="tr-TR" sz="1600">
                <a:solidFill>
                  <a:schemeClr val="tx1">
                    <a:tint val="75000"/>
                  </a:schemeClr>
                </a:solidFill>
              </a:defRPr>
            </a:lvl7pPr>
            <a:lvl8pPr marL="3200400" indent="0" latinLnBrk="0">
              <a:buNone/>
              <a:defRPr lang="tr-TR" sz="1600">
                <a:solidFill>
                  <a:schemeClr val="tx1">
                    <a:tint val="75000"/>
                  </a:schemeClr>
                </a:solidFill>
              </a:defRPr>
            </a:lvl8pPr>
            <a:lvl9pPr marL="3657600" indent="0" latinLnBrk="0">
              <a:buNone/>
              <a:defRPr lang="tr-TR" sz="16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p>
            <a:fld id="{402B9795-92DC-40DC-A1CA-9A4B349D7824}" type="datetimeFigureOut">
              <a:rPr lang="tr-TR"/>
              <a:t>25.11.2017</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t>‹#›</a:t>
            </a:fld>
            <a:endParaRPr lang="tr-TR" dirty="0"/>
          </a:p>
        </p:txBody>
      </p:sp>
      <p:pic>
        <p:nvPicPr>
          <p:cNvPr id="7" name="Resim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104900" y="1600200"/>
            <a:ext cx="4914900" cy="4571999"/>
          </a:xfrm>
        </p:spPr>
        <p:txBody>
          <a:bodyPr/>
          <a:lstStyle>
            <a:lvl5pPr latinLnBrk="0">
              <a:defRPr lang="tr-TR"/>
            </a:lvl5pPr>
            <a:lvl6pPr latinLnBrk="0">
              <a:defRPr lang="tr-TR"/>
            </a:lvl6pPr>
            <a:lvl7pPr latinLnBrk="0">
              <a:defRPr lang="tr-TR"/>
            </a:lvl7pPr>
            <a:lvl8pPr latinLnBrk="0">
              <a:defRPr lang="tr-TR"/>
            </a:lvl8pPr>
            <a:lvl9pPr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200" y="1600200"/>
            <a:ext cx="4914900" cy="4571999"/>
          </a:xfrm>
        </p:spPr>
        <p:txBody>
          <a:bodyPr/>
          <a:lstStyle>
            <a:lvl5pPr latinLnBrk="0">
              <a:defRPr lang="tr-TR"/>
            </a:lvl5pPr>
            <a:lvl6pPr latinLnBrk="0">
              <a:defRPr lang="tr-TR"/>
            </a:lvl6pPr>
            <a:lvl7pPr latinLnBrk="0">
              <a:defRPr lang="tr-TR"/>
            </a:lvl7pPr>
            <a:lvl8pPr latinLnBrk="0">
              <a:defRPr lang="tr-TR"/>
            </a:lvl8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p>
            <a:fld id="{402B9795-92DC-40DC-A1CA-9A4B349D7824}" type="datetimeFigureOut">
              <a:rPr lang="tr-TR"/>
              <a:t>25.11.2017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Metin Yer Tutucusu 2"/>
          <p:cNvSpPr>
            <a:spLocks noGrp="1"/>
          </p:cNvSpPr>
          <p:nvPr>
            <p:ph type="body" idx="1"/>
          </p:nvPr>
        </p:nvSpPr>
        <p:spPr>
          <a:xfrm>
            <a:off x="110490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16611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p>
            <a:fld id="{402B9795-92DC-40DC-A1CA-9A4B349D7824}" type="datetimeFigureOut">
              <a:rPr lang="tr-TR"/>
              <a:t>25.11.2017</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p>
            <a:fld id="{402B9795-92DC-40DC-A1CA-9A4B349D7824}" type="datetimeFigureOut">
              <a:rPr lang="tr-TR"/>
              <a:t>25.11.2017</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p>
            <a:fld id="{402B9795-92DC-40DC-A1CA-9A4B349D7824}" type="datetimeFigureOut">
              <a:rPr lang="tr-TR"/>
              <a:t>25.11.2017</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İçerik Yer Tutucusu 2"/>
          <p:cNvSpPr>
            <a:spLocks noGrp="1"/>
          </p:cNvSpPr>
          <p:nvPr>
            <p:ph idx="1"/>
          </p:nvPr>
        </p:nvSpPr>
        <p:spPr>
          <a:xfrm>
            <a:off x="5641848" y="1600199"/>
            <a:ext cx="5445252" cy="4572001"/>
          </a:xfrm>
        </p:spPr>
        <p:txBody>
          <a:bodyPr>
            <a:normAutofit/>
          </a:bodyPr>
          <a:lstStyle>
            <a:lvl1pPr latinLnBrk="0">
              <a:defRPr lang="tr-TR" sz="2000"/>
            </a:lvl1pPr>
            <a:lvl2pPr latinLnBrk="0">
              <a:defRPr lang="tr-TR" sz="16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402B9795-92DC-40DC-A1CA-9A4B349D7824}" type="datetimeFigureOut">
              <a:rPr lang="tr-TR"/>
              <a:t>25.11.2017</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t>‹#›</a:t>
            </a:fld>
            <a:endParaRPr lang="tr-T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a:p>
            <a:pPr lvl="5"/>
            <a:r>
              <a:rPr lang="tr-TR" dirty="0"/>
              <a:t>Altıncı düzey</a:t>
            </a:r>
          </a:p>
          <a:p>
            <a:pPr lvl="6"/>
            <a:r>
              <a:rPr lang="tr-TR" dirty="0"/>
              <a:t>Yedinci düzey</a:t>
            </a:r>
          </a:p>
          <a:p>
            <a:pPr lvl="7"/>
            <a:r>
              <a:rPr lang="tr-TR" dirty="0"/>
              <a:t>Sekizinci düzey</a:t>
            </a:r>
          </a:p>
          <a:p>
            <a:pPr lvl="8"/>
            <a:r>
              <a:rPr lang="tr-TR"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tr-TR" sz="1200">
                <a:solidFill>
                  <a:schemeClr val="tx1">
                    <a:lumMod val="60000"/>
                    <a:lumOff val="40000"/>
                  </a:schemeClr>
                </a:solidFill>
              </a:defRPr>
            </a:lvl1pPr>
          </a:lstStyle>
          <a:p>
            <a:fld id="{402B9795-92DC-40DC-A1CA-9A4B349D7824}" type="datetimeFigureOut">
              <a:rPr lang="tr-TR"/>
              <a:pPr/>
              <a:t>25.11.2017</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tr-TR" sz="1200">
                <a:solidFill>
                  <a:schemeClr val="tx1">
                    <a:lumMod val="60000"/>
                    <a:lumOff val="40000"/>
                  </a:schemeClr>
                </a:solidFill>
              </a:defRPr>
            </a:lvl1pPr>
          </a:lstStyle>
          <a:p>
            <a:endParaRPr lang="tr-TR"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tr-T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tr-T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tr-T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2503075" y="2589818"/>
            <a:ext cx="6724650" cy="1942622"/>
          </a:xfrm>
        </p:spPr>
        <p:txBody>
          <a:bodyPr anchor="ctr">
            <a:normAutofit/>
          </a:bodyPr>
          <a:lstStyle/>
          <a:p>
            <a:pPr algn="ctr"/>
            <a:r>
              <a:rPr lang="tr-TR" b="1" dirty="0" smtClean="0">
                <a:latin typeface="Calibri" panose="020F0502020204030204" pitchFamily="34" charset="0"/>
              </a:rPr>
              <a:t>TEKNOLOJİ VE TASARIM DERSİ</a:t>
            </a:r>
            <a:endParaRPr lang="tr-TR" b="1" dirty="0">
              <a:latin typeface="Calibri" panose="020F0502020204030204" pitchFamily="34" charset="0"/>
            </a:endParaRPr>
          </a:p>
        </p:txBody>
      </p:sp>
      <p:sp>
        <p:nvSpPr>
          <p:cNvPr id="7" name="Alt Başlık 6"/>
          <p:cNvSpPr>
            <a:spLocks noGrp="1"/>
          </p:cNvSpPr>
          <p:nvPr>
            <p:ph type="subTitle" idx="1"/>
          </p:nvPr>
        </p:nvSpPr>
        <p:spPr>
          <a:xfrm>
            <a:off x="1864757" y="4457103"/>
            <a:ext cx="8445892" cy="556331"/>
          </a:xfrm>
          <a:solidFill>
            <a:srgbClr val="FFFF99"/>
          </a:solidFill>
        </p:spPr>
        <p:txBody>
          <a:bodyPr>
            <a:noAutofit/>
          </a:bodyPr>
          <a:lstStyle/>
          <a:p>
            <a:pPr algn="ctr">
              <a:lnSpc>
                <a:spcPts val="3800"/>
              </a:lnSpc>
            </a:pPr>
            <a:r>
              <a:rPr lang="tr-TR" sz="2800" b="1" smtClean="0"/>
              <a:t>7.Ç.2. </a:t>
            </a:r>
            <a:r>
              <a:rPr lang="tr-TR" sz="2800" b="1" dirty="0" smtClean="0"/>
              <a:t>Engelsiz Hayat Teknolojileri</a:t>
            </a:r>
          </a:p>
          <a:p>
            <a:pPr algn="ctr">
              <a:lnSpc>
                <a:spcPts val="3800"/>
              </a:lnSpc>
            </a:pPr>
            <a:r>
              <a:rPr lang="tr-TR" sz="2800" dirty="0" smtClean="0"/>
              <a:t>Burdur İl Koordinatörleri</a:t>
            </a:r>
            <a:endParaRPr lang="tr-TR" sz="2800" dirty="0"/>
          </a:p>
        </p:txBody>
      </p:sp>
      <p:pic>
        <p:nvPicPr>
          <p:cNvPr id="5" name="Picture 4" descr="meb logo 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51" y="2526809"/>
            <a:ext cx="1702214" cy="1707906"/>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647" y="2589817"/>
            <a:ext cx="1826345" cy="176521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Engelsiz Hayat Teknolojileri</a:t>
            </a:r>
            <a:endParaRPr lang="tr-TR" dirty="0"/>
          </a:p>
        </p:txBody>
      </p:sp>
      <p:pic>
        <p:nvPicPr>
          <p:cNvPr id="1026" name="Picture 2" descr="C:\Users\MESUT TUZCU\Desktop\engelsiz-hayat-teknoloji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162" y="2065281"/>
            <a:ext cx="3887471" cy="309004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40522" y="2333296"/>
            <a:ext cx="6085490" cy="1915909"/>
          </a:xfrm>
          <a:prstGeom prst="rect">
            <a:avLst/>
          </a:prstGeom>
          <a:noFill/>
        </p:spPr>
        <p:txBody>
          <a:bodyPr wrap="square" rtlCol="0">
            <a:spAutoFit/>
          </a:bodyPr>
          <a:lstStyle/>
          <a:p>
            <a:pPr>
              <a:lnSpc>
                <a:spcPts val="3300"/>
              </a:lnSpc>
            </a:pPr>
            <a:r>
              <a:rPr lang="tr-TR" sz="2000" dirty="0" smtClean="0">
                <a:latin typeface="Calibri" panose="020F0502020204030204" pitchFamily="34" charset="0"/>
              </a:rPr>
              <a:t>Bu ünitede özel gereksinimli bireylere yaşama kolaylığı sağlayan teknolojiler hakkında bilgilendirme bu konuda farkındalık oluşturma amaçlanmaktadır.</a:t>
            </a:r>
          </a:p>
          <a:p>
            <a:endParaRPr lang="tr-TR" dirty="0"/>
          </a:p>
          <a:p>
            <a:endParaRPr lang="tr-TR" dirty="0"/>
          </a:p>
        </p:txBody>
      </p:sp>
    </p:spTree>
    <p:extLst>
      <p:ext uri="{BB962C8B-B14F-4D97-AF65-F5344CB8AC3E}">
        <p14:creationId xmlns:p14="http://schemas.microsoft.com/office/powerpoint/2010/main" val="13835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Engelsiz Hayat Teknolojileri</a:t>
            </a:r>
            <a:endParaRPr lang="tr-TR" dirty="0"/>
          </a:p>
        </p:txBody>
      </p:sp>
      <p:sp>
        <p:nvSpPr>
          <p:cNvPr id="3" name="Metin kutusu 2"/>
          <p:cNvSpPr txBox="1"/>
          <p:nvPr/>
        </p:nvSpPr>
        <p:spPr>
          <a:xfrm>
            <a:off x="1135117" y="1671135"/>
            <a:ext cx="6432331" cy="5324535"/>
          </a:xfrm>
          <a:prstGeom prst="rect">
            <a:avLst/>
          </a:prstGeom>
          <a:noFill/>
        </p:spPr>
        <p:txBody>
          <a:bodyPr wrap="square" rtlCol="0">
            <a:spAutoFit/>
          </a:bodyPr>
          <a:lstStyle/>
          <a:p>
            <a:r>
              <a:rPr lang="tr-TR" sz="2000" dirty="0" smtClean="0">
                <a:latin typeface="Calibri" panose="020F0502020204030204" pitchFamily="34" charset="0"/>
              </a:rPr>
              <a:t>Özel gereksinimli bireyler yaşamlarında bir çok engel ile karşı karşıya geliyorlar. Bunlardan bazıları;</a:t>
            </a:r>
          </a:p>
          <a:p>
            <a:endParaRPr lang="tr-TR" sz="2000" dirty="0">
              <a:latin typeface="Calibri" panose="020F0502020204030204" pitchFamily="34" charset="0"/>
            </a:endParaRPr>
          </a:p>
          <a:p>
            <a:pPr marL="342900" indent="-342900">
              <a:buFont typeface="Arial" panose="020B0604020202020204" pitchFamily="34" charset="0"/>
              <a:buChar char="•"/>
            </a:pPr>
            <a:r>
              <a:rPr lang="tr-TR" sz="2000" dirty="0" smtClean="0">
                <a:latin typeface="Calibri" panose="020F0502020204030204" pitchFamily="34" charset="0"/>
              </a:rPr>
              <a:t>Eğitim</a:t>
            </a:r>
          </a:p>
          <a:p>
            <a:pPr marL="342900" indent="-342900">
              <a:buFont typeface="Arial" panose="020B0604020202020204" pitchFamily="34" charset="0"/>
              <a:buChar char="•"/>
            </a:pPr>
            <a:r>
              <a:rPr lang="tr-TR" sz="2000" dirty="0" smtClean="0">
                <a:latin typeface="Calibri" panose="020F0502020204030204" pitchFamily="34" charset="0"/>
              </a:rPr>
              <a:t>Ulaşım</a:t>
            </a:r>
          </a:p>
          <a:p>
            <a:pPr marL="342900" indent="-342900">
              <a:buFont typeface="Arial" panose="020B0604020202020204" pitchFamily="34" charset="0"/>
              <a:buChar char="•"/>
            </a:pPr>
            <a:r>
              <a:rPr lang="tr-TR" sz="2000" dirty="0" smtClean="0">
                <a:latin typeface="Calibri" panose="020F0502020204030204" pitchFamily="34" charset="0"/>
              </a:rPr>
              <a:t>Kişisel ihtiyaçlarını giderme</a:t>
            </a:r>
          </a:p>
          <a:p>
            <a:pPr marL="342900" indent="-342900">
              <a:buFont typeface="Arial" panose="020B0604020202020204" pitchFamily="34" charset="0"/>
              <a:buChar char="•"/>
            </a:pPr>
            <a:r>
              <a:rPr lang="tr-TR" sz="2000" dirty="0" smtClean="0">
                <a:latin typeface="Calibri" panose="020F0502020204030204" pitchFamily="34" charset="0"/>
              </a:rPr>
              <a:t>Bakım</a:t>
            </a:r>
          </a:p>
          <a:p>
            <a:pPr marL="342900" indent="-342900">
              <a:buFont typeface="Arial" panose="020B0604020202020204" pitchFamily="34" charset="0"/>
              <a:buChar char="•"/>
            </a:pPr>
            <a:r>
              <a:rPr lang="tr-TR" sz="2000" dirty="0" smtClean="0">
                <a:latin typeface="Calibri" panose="020F0502020204030204" pitchFamily="34" charset="0"/>
              </a:rPr>
              <a:t>Güvenlik</a:t>
            </a:r>
          </a:p>
          <a:p>
            <a:pPr marL="342900" indent="-342900">
              <a:buFont typeface="Arial" panose="020B0604020202020204" pitchFamily="34" charset="0"/>
              <a:buChar char="•"/>
            </a:pPr>
            <a:r>
              <a:rPr lang="tr-TR" sz="2000" dirty="0" smtClean="0">
                <a:latin typeface="Calibri" panose="020F0502020204030204" pitchFamily="34" charset="0"/>
              </a:rPr>
              <a:t>Sağlık vb. engellerdir.</a:t>
            </a:r>
          </a:p>
          <a:p>
            <a:endParaRPr lang="tr-TR" sz="2000" dirty="0">
              <a:latin typeface="Calibri" panose="020F0502020204030204" pitchFamily="34" charset="0"/>
            </a:endParaRPr>
          </a:p>
          <a:p>
            <a:r>
              <a:rPr lang="tr-TR" sz="2000" dirty="0" smtClean="0">
                <a:latin typeface="Calibri" panose="020F0502020204030204" pitchFamily="34" charset="0"/>
              </a:rPr>
              <a:t>Özel gereksinimli bireyler karşılarına çıkan bu engelleri aşmak için çok çaba sarf etmektedirler. </a:t>
            </a:r>
          </a:p>
          <a:p>
            <a:endParaRPr lang="tr-TR" sz="2000" dirty="0">
              <a:latin typeface="Calibri" panose="020F0502020204030204" pitchFamily="34" charset="0"/>
            </a:endParaRPr>
          </a:p>
          <a:p>
            <a:r>
              <a:rPr lang="tr-TR" sz="2000" dirty="0" smtClean="0">
                <a:latin typeface="Calibri" panose="020F0502020204030204" pitchFamily="34" charset="0"/>
              </a:rPr>
              <a:t>Duyarlı insanlar olarak bizim görevimiz onları anlamak ve engellerini ortadan kaldırmaya çalışarak onlara yardımcı olmaktır. Bu sorumluluk bilincinde olmamız gerekmektedir. </a:t>
            </a:r>
          </a:p>
          <a:p>
            <a:endParaRPr lang="tr-TR" sz="2000" dirty="0">
              <a:latin typeface="Calibri" panose="020F0502020204030204" pitchFamily="34" charset="0"/>
            </a:endParaRPr>
          </a:p>
        </p:txBody>
      </p:sp>
      <p:pic>
        <p:nvPicPr>
          <p:cNvPr id="2050" name="Picture 2" descr="C:\Users\MESUT TUZCU\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7983" y="1844561"/>
            <a:ext cx="3192520" cy="383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Engelsiz Hayat Teknolojileri</a:t>
            </a:r>
            <a:endParaRPr lang="tr-TR" dirty="0"/>
          </a:p>
        </p:txBody>
      </p:sp>
      <p:pic>
        <p:nvPicPr>
          <p:cNvPr id="4098" name="Picture 2" descr="C:\Users\MESUT TUZCU\Desktop\voiture-handi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910" y="1371600"/>
            <a:ext cx="3556144" cy="26643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SUT TUZCU\Desktop\yurume-engelliler-icin-mini-araba-tasari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910" y="4096296"/>
            <a:ext cx="3556144" cy="266710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80444" y="1477488"/>
            <a:ext cx="6566288" cy="830997"/>
          </a:xfrm>
          <a:prstGeom prst="rect">
            <a:avLst/>
          </a:prstGeom>
          <a:noFill/>
        </p:spPr>
        <p:txBody>
          <a:bodyPr wrap="square" rtlCol="0">
            <a:spAutoFit/>
          </a:bodyPr>
          <a:lstStyle/>
          <a:p>
            <a:r>
              <a:rPr lang="tr-TR" sz="2400" b="1" dirty="0">
                <a:latin typeface="Calibri" panose="020F0502020204030204" pitchFamily="34" charset="0"/>
              </a:rPr>
              <a:t>Özel gereksinimli bireylerin yaşama kolaylığı için tasarlanmış bazı ürünler:</a:t>
            </a:r>
          </a:p>
        </p:txBody>
      </p:sp>
      <p:sp>
        <p:nvSpPr>
          <p:cNvPr id="3" name="Metin kutusu 2"/>
          <p:cNvSpPr txBox="1"/>
          <p:nvPr/>
        </p:nvSpPr>
        <p:spPr>
          <a:xfrm>
            <a:off x="780444" y="2483062"/>
            <a:ext cx="6392866" cy="3816429"/>
          </a:xfrm>
          <a:prstGeom prst="rect">
            <a:avLst/>
          </a:prstGeom>
          <a:noFill/>
        </p:spPr>
        <p:txBody>
          <a:bodyPr wrap="square" rtlCol="0">
            <a:spAutoFit/>
          </a:bodyPr>
          <a:lstStyle/>
          <a:p>
            <a:r>
              <a:rPr lang="tr-TR" sz="2400" b="1" dirty="0" smtClean="0">
                <a:solidFill>
                  <a:srgbClr val="C00000"/>
                </a:solidFill>
                <a:latin typeface="Calibri" panose="020F0502020204030204" pitchFamily="34" charset="0"/>
              </a:rPr>
              <a:t>Yürüme Engelliler İçin Araba Tasarımı</a:t>
            </a:r>
          </a:p>
          <a:p>
            <a:endParaRPr lang="tr-TR" dirty="0"/>
          </a:p>
          <a:p>
            <a:pPr>
              <a:lnSpc>
                <a:spcPts val="3000"/>
              </a:lnSpc>
            </a:pPr>
            <a:r>
              <a:rPr lang="tr-TR" sz="2000" dirty="0" smtClean="0">
                <a:latin typeface="Calibri" panose="020F0502020204030204" pitchFamily="34" charset="0"/>
              </a:rPr>
              <a:t>Tekerlekli sandalye kullanıcıları için imal edilmiş araç elektrik motoru ile çalışıyor. Engelliler için İngiliz firmaları tarafından tasarlanmıştır. Arka kapısı sayesinde tekerlekli sandalye ile rahatlıkla araç içine konumlanabiliyor. Özel aparatları sayesinde ise tekerlekli sandalye araç içerisinde sabitlenme imkanı sunuyor. Şimdilik sadece İngiltere üzerinden satışı yapılan  aracın zamanla dünya piyasasına açılması gündemde.</a:t>
            </a:r>
            <a:endParaRPr lang="tr-TR" sz="2000" dirty="0">
              <a:latin typeface="Calibri" panose="020F0502020204030204" pitchFamily="34" charset="0"/>
            </a:endParaRPr>
          </a:p>
        </p:txBody>
      </p:sp>
    </p:spTree>
    <p:extLst>
      <p:ext uri="{BB962C8B-B14F-4D97-AF65-F5344CB8AC3E}">
        <p14:creationId xmlns:p14="http://schemas.microsoft.com/office/powerpoint/2010/main" val="14627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Engelsiz Hayat Teknolojileri</a:t>
            </a:r>
            <a:endParaRPr lang="tr-TR" dirty="0"/>
          </a:p>
        </p:txBody>
      </p:sp>
      <p:pic>
        <p:nvPicPr>
          <p:cNvPr id="5122" name="Picture 2" descr="C:\Users\MESUT TUZCU\Desktop\engelliler-icin-yatak-merdive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634" y="1734207"/>
            <a:ext cx="3055878" cy="305587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SUT TUZCU\Desktop\3074_buyu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075" y="3856647"/>
            <a:ext cx="3576140" cy="268210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87821" y="1734207"/>
            <a:ext cx="5738648" cy="1615827"/>
          </a:xfrm>
          <a:prstGeom prst="rect">
            <a:avLst/>
          </a:prstGeom>
          <a:noFill/>
        </p:spPr>
        <p:txBody>
          <a:bodyPr wrap="square" rtlCol="0">
            <a:spAutoFit/>
          </a:bodyPr>
          <a:lstStyle/>
          <a:p>
            <a:r>
              <a:rPr lang="tr-TR" sz="2400" b="1" dirty="0" smtClean="0">
                <a:solidFill>
                  <a:srgbClr val="C00000"/>
                </a:solidFill>
                <a:latin typeface="Calibri" panose="020F0502020204030204" pitchFamily="34" charset="0"/>
              </a:rPr>
              <a:t>Engelliler İçin Yatak Merdiveni:</a:t>
            </a:r>
          </a:p>
          <a:p>
            <a:pPr>
              <a:lnSpc>
                <a:spcPts val="3000"/>
              </a:lnSpc>
            </a:pPr>
            <a:endParaRPr lang="tr-TR" sz="2000" dirty="0">
              <a:latin typeface="Calibri" panose="020F0502020204030204" pitchFamily="34" charset="0"/>
            </a:endParaRPr>
          </a:p>
          <a:p>
            <a:pPr>
              <a:lnSpc>
                <a:spcPts val="3000"/>
              </a:lnSpc>
            </a:pPr>
            <a:r>
              <a:rPr lang="tr-TR" sz="2000" dirty="0" smtClean="0">
                <a:latin typeface="Calibri" panose="020F0502020204030204" pitchFamily="34" charset="0"/>
              </a:rPr>
              <a:t>Tek başına yatakta doğrulamayan  hastalara yardımcı olmak için tasarlanmış ergonomik bir merdivendir.</a:t>
            </a:r>
            <a:endParaRPr lang="tr-TR" sz="2000" dirty="0">
              <a:latin typeface="Calibri" panose="020F0502020204030204" pitchFamily="34" charset="0"/>
            </a:endParaRPr>
          </a:p>
        </p:txBody>
      </p:sp>
    </p:spTree>
    <p:extLst>
      <p:ext uri="{BB962C8B-B14F-4D97-AF65-F5344CB8AC3E}">
        <p14:creationId xmlns:p14="http://schemas.microsoft.com/office/powerpoint/2010/main" val="14627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Engelsiz Hayat Teknolojileri</a:t>
            </a:r>
          </a:p>
        </p:txBody>
      </p:sp>
      <p:sp>
        <p:nvSpPr>
          <p:cNvPr id="4" name="Metin kutusu 3"/>
          <p:cNvSpPr txBox="1"/>
          <p:nvPr/>
        </p:nvSpPr>
        <p:spPr>
          <a:xfrm>
            <a:off x="1056288" y="1939157"/>
            <a:ext cx="5596758" cy="2369880"/>
          </a:xfrm>
          <a:prstGeom prst="rect">
            <a:avLst/>
          </a:prstGeom>
          <a:noFill/>
        </p:spPr>
        <p:txBody>
          <a:bodyPr wrap="square" rtlCol="0">
            <a:spAutoFit/>
          </a:bodyPr>
          <a:lstStyle/>
          <a:p>
            <a:r>
              <a:rPr lang="tr-TR" sz="2400" b="1" dirty="0" smtClean="0">
                <a:solidFill>
                  <a:srgbClr val="C00000"/>
                </a:solidFill>
                <a:latin typeface="Calibri" panose="020F0502020204030204" pitchFamily="34" charset="0"/>
              </a:rPr>
              <a:t>Engelliler İçin Şişe Açacağı:</a:t>
            </a:r>
          </a:p>
          <a:p>
            <a:endParaRPr lang="tr-TR" sz="2400" b="1" dirty="0" smtClean="0">
              <a:solidFill>
                <a:srgbClr val="C00000"/>
              </a:solidFill>
              <a:latin typeface="Calibri" panose="020F0502020204030204" pitchFamily="34" charset="0"/>
            </a:endParaRPr>
          </a:p>
          <a:p>
            <a:pPr>
              <a:lnSpc>
                <a:spcPts val="3000"/>
              </a:lnSpc>
            </a:pPr>
            <a:r>
              <a:rPr lang="tr-TR" sz="2000" dirty="0" smtClean="0">
                <a:latin typeface="Calibri" panose="020F0502020204030204" pitchFamily="34" charset="0"/>
              </a:rPr>
              <a:t>Şişe açarken zorlananlar ve kapağı kavrayamayanlar için tasarlanmış mini bir aparattır. Şişe açacağı sayesinde kapağı kavramadan şişeleri açmak mümkündür.</a:t>
            </a:r>
            <a:endParaRPr lang="tr-TR" sz="2000" dirty="0">
              <a:latin typeface="Calibri" panose="020F0502020204030204" pitchFamily="34" charset="0"/>
            </a:endParaRPr>
          </a:p>
        </p:txBody>
      </p:sp>
      <p:pic>
        <p:nvPicPr>
          <p:cNvPr id="1026" name="Picture 2" descr="C:\Users\MESUT TUZCU\Desktop\engelliler-icin-sise-acac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731" y="2081046"/>
            <a:ext cx="3515709" cy="351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Engelsiz Hayat Teknolojileri</a:t>
            </a:r>
            <a:endParaRPr lang="tr-TR" dirty="0"/>
          </a:p>
        </p:txBody>
      </p:sp>
      <p:sp>
        <p:nvSpPr>
          <p:cNvPr id="3" name="Metin kutusu 2"/>
          <p:cNvSpPr txBox="1"/>
          <p:nvPr/>
        </p:nvSpPr>
        <p:spPr>
          <a:xfrm>
            <a:off x="615143" y="1562793"/>
            <a:ext cx="10956173" cy="10926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nSpc>
                <a:spcPts val="3000"/>
              </a:lnSpc>
              <a:spcBef>
                <a:spcPts val="1800"/>
              </a:spcBef>
              <a:buFont typeface="Arial" panose="020B0604020202020204" pitchFamily="34" charset="0"/>
              <a:buChar char="•"/>
            </a:pPr>
            <a:r>
              <a:rPr lang="tr-TR" sz="2000" dirty="0" smtClean="0">
                <a:solidFill>
                  <a:schemeClr val="tx2"/>
                </a:solidFill>
                <a:latin typeface="Calibri" panose="020F0502020204030204" pitchFamily="34" charset="0"/>
              </a:rPr>
              <a:t>Özel gereksinimli bireylerin yaşama kolaylığı için geliştirilmiş ürünlerin tasarım özelliklerini araştırınız.</a:t>
            </a:r>
            <a:endParaRPr lang="tr-TR" sz="2000" dirty="0">
              <a:solidFill>
                <a:schemeClr val="tx2"/>
              </a:solidFill>
              <a:latin typeface="Calibri" panose="020F0502020204030204" pitchFamily="34" charset="0"/>
            </a:endParaRPr>
          </a:p>
          <a:p>
            <a:pPr marL="342900" indent="-342900">
              <a:lnSpc>
                <a:spcPts val="3000"/>
              </a:lnSpc>
              <a:spcBef>
                <a:spcPts val="1800"/>
              </a:spcBef>
              <a:buFont typeface="Arial" panose="020B0604020202020204" pitchFamily="34" charset="0"/>
              <a:buChar char="•"/>
            </a:pPr>
            <a:r>
              <a:rPr lang="tr-TR" sz="2000" dirty="0" smtClean="0">
                <a:solidFill>
                  <a:schemeClr val="tx2"/>
                </a:solidFill>
                <a:latin typeface="Calibri" panose="020F0502020204030204" pitchFamily="34" charset="0"/>
              </a:rPr>
              <a:t>Özel gereksinimli bireyler için yaşama kolaylığı sağlayacak bir ürün çizerek tasarlayınız. </a:t>
            </a:r>
            <a:endParaRPr lang="tr-TR"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4627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7" name="Dikdörtgen 6"/>
          <p:cNvSpPr/>
          <p:nvPr/>
        </p:nvSpPr>
        <p:spPr>
          <a:xfrm>
            <a:off x="3743977" y="2967335"/>
            <a:ext cx="47040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anose="020F0502020204030204" pitchFamily="34" charset="0"/>
              </a:rPr>
              <a:t>TEŞEKKÜRLER…</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312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kademik Belg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22C80C-2A12-4ADF-A25C-A987BFB8D79E}">
  <ds:schemaRefs>
    <ds:schemaRef ds:uri="http://schemas.microsoft.com/sharepoint/v3/contenttype/forms"/>
  </ds:schemaRefs>
</ds:datastoreItem>
</file>

<file path=customXml/itemProps2.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C159749-484A-4444-8368-710F51146B8D}">
  <ds:schemaRefs>
    <ds:schemaRef ds:uri="http://schemas.microsoft.com/office/infopath/2007/PartnerControl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4757</TotalTime>
  <Words>275</Words>
  <Application>Microsoft Office PowerPoint</Application>
  <PresentationFormat>Özel</PresentationFormat>
  <Paragraphs>37</Paragraphs>
  <Slides>8</Slides>
  <Notes>1</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Akademik Belge 16x9</vt:lpstr>
      <vt:lpstr>TEKNOLOJİ VE TASARIM DERSİ</vt:lpstr>
      <vt:lpstr>Engelsiz Hayat Teknolojileri</vt:lpstr>
      <vt:lpstr>Engelsiz Hayat Teknolojileri</vt:lpstr>
      <vt:lpstr>Engelsiz Hayat Teknolojileri</vt:lpstr>
      <vt:lpstr>Engelsiz Hayat Teknolojileri</vt:lpstr>
      <vt:lpstr>Engelsiz Hayat Teknolojileri</vt:lpstr>
      <vt:lpstr>Engelsiz Hayat Teknolojileri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teknolojileri ve yazılım dersi öğretim programı</dc:title>
  <dc:creator>pc</dc:creator>
  <cp:lastModifiedBy>yavuz</cp:lastModifiedBy>
  <cp:revision>382</cp:revision>
  <dcterms:created xsi:type="dcterms:W3CDTF">2013-04-05T19:49:59Z</dcterms:created>
  <dcterms:modified xsi:type="dcterms:W3CDTF">2017-11-25T16:26:16Z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